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58" r:id="rId3"/>
    <p:sldId id="285" r:id="rId4"/>
    <p:sldId id="286" r:id="rId5"/>
    <p:sldId id="287" r:id="rId6"/>
    <p:sldId id="288" r:id="rId7"/>
    <p:sldId id="289" r:id="rId8"/>
    <p:sldId id="259" r:id="rId9"/>
    <p:sldId id="260" r:id="rId10"/>
    <p:sldId id="290" r:id="rId11"/>
    <p:sldId id="263" r:id="rId12"/>
    <p:sldId id="261" r:id="rId13"/>
    <p:sldId id="264" r:id="rId14"/>
    <p:sldId id="267" r:id="rId15"/>
    <p:sldId id="266" r:id="rId16"/>
    <p:sldId id="268" r:id="rId17"/>
    <p:sldId id="269" r:id="rId18"/>
    <p:sldId id="291" r:id="rId19"/>
    <p:sldId id="270" r:id="rId20"/>
    <p:sldId id="271" r:id="rId21"/>
    <p:sldId id="272" r:id="rId22"/>
    <p:sldId id="273" r:id="rId23"/>
    <p:sldId id="276" r:id="rId24"/>
    <p:sldId id="274" r:id="rId25"/>
    <p:sldId id="262" r:id="rId26"/>
    <p:sldId id="282" r:id="rId27"/>
    <p:sldId id="294" r:id="rId28"/>
    <p:sldId id="296" r:id="rId29"/>
    <p:sldId id="295" r:id="rId30"/>
    <p:sldId id="293" r:id="rId31"/>
    <p:sldId id="297"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27" autoAdjust="0"/>
    <p:restoredTop sz="82626" autoAdjust="0"/>
  </p:normalViewPr>
  <p:slideViewPr>
    <p:cSldViewPr snapToGrid="0" snapToObjects="1">
      <p:cViewPr varScale="1">
        <p:scale>
          <a:sx n="71" d="100"/>
          <a:sy n="71" d="100"/>
        </p:scale>
        <p:origin x="1622" y="5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media/hdphoto1.wdp>
</file>

<file path=ppt/media/image13.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4BACB7F-3B79-F747-89AB-A40EC450FE49}" type="datetimeFigureOut">
              <a:rPr lang="en-US" smtClean="0"/>
              <a:t>2/12/2018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D0B51E-5BC0-4141-84B5-342B005F8A54}" type="slidenum">
              <a:rPr lang="en-US" smtClean="0"/>
              <a:t>‹#›</a:t>
            </a:fld>
            <a:endParaRPr lang="en-US"/>
          </a:p>
        </p:txBody>
      </p:sp>
    </p:spTree>
    <p:extLst>
      <p:ext uri="{BB962C8B-B14F-4D97-AF65-F5344CB8AC3E}">
        <p14:creationId xmlns:p14="http://schemas.microsoft.com/office/powerpoint/2010/main" val="277228292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Predict the function. </a:t>
            </a:r>
          </a:p>
        </p:txBody>
      </p:sp>
      <p:sp>
        <p:nvSpPr>
          <p:cNvPr id="4" name="Slide Number Placeholder 3"/>
          <p:cNvSpPr>
            <a:spLocks noGrp="1"/>
          </p:cNvSpPr>
          <p:nvPr>
            <p:ph type="sldNum" sz="quarter" idx="10"/>
          </p:nvPr>
        </p:nvSpPr>
        <p:spPr/>
        <p:txBody>
          <a:bodyPr/>
          <a:lstStyle/>
          <a:p>
            <a:fld id="{23D0B51E-5BC0-4141-84B5-342B005F8A54}" type="slidenum">
              <a:rPr lang="en-US" smtClean="0"/>
              <a:t>3</a:t>
            </a:fld>
            <a:endParaRPr lang="en-US"/>
          </a:p>
        </p:txBody>
      </p:sp>
    </p:spTree>
    <p:extLst>
      <p:ext uri="{BB962C8B-B14F-4D97-AF65-F5344CB8AC3E}">
        <p14:creationId xmlns:p14="http://schemas.microsoft.com/office/powerpoint/2010/main" val="4199219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that the languages in the Chomsky</a:t>
            </a:r>
            <a:r>
              <a:rPr lang="en-US" baseline="0" dirty="0"/>
              <a:t> hierarchy are nested – that is, each superordinate level contains the levels below it as a special case. </a:t>
            </a:r>
            <a:endParaRPr lang="en-US" dirty="0"/>
          </a:p>
        </p:txBody>
      </p:sp>
      <p:sp>
        <p:nvSpPr>
          <p:cNvPr id="4" name="Slide Number Placeholder 3"/>
          <p:cNvSpPr>
            <a:spLocks noGrp="1"/>
          </p:cNvSpPr>
          <p:nvPr>
            <p:ph type="sldNum" sz="quarter" idx="10"/>
          </p:nvPr>
        </p:nvSpPr>
        <p:spPr/>
        <p:txBody>
          <a:bodyPr/>
          <a:lstStyle/>
          <a:p>
            <a:fld id="{23D0B51E-5BC0-4141-84B5-342B005F8A54}" type="slidenum">
              <a:rPr lang="en-US" smtClean="0"/>
              <a:t>22</a:t>
            </a:fld>
            <a:endParaRPr lang="en-US"/>
          </a:p>
        </p:txBody>
      </p:sp>
    </p:spTree>
    <p:extLst>
      <p:ext uri="{BB962C8B-B14F-4D97-AF65-F5344CB8AC3E}">
        <p14:creationId xmlns:p14="http://schemas.microsoft.com/office/powerpoint/2010/main" val="15955819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output hypothesis is identical to input, output agrees with input most of the time. </a:t>
            </a:r>
          </a:p>
        </p:txBody>
      </p:sp>
      <p:sp>
        <p:nvSpPr>
          <p:cNvPr id="4" name="Slide Number Placeholder 3"/>
          <p:cNvSpPr>
            <a:spLocks noGrp="1"/>
          </p:cNvSpPr>
          <p:nvPr>
            <p:ph type="sldNum" sz="quarter" idx="10"/>
          </p:nvPr>
        </p:nvSpPr>
        <p:spPr/>
        <p:txBody>
          <a:bodyPr/>
          <a:lstStyle/>
          <a:p>
            <a:fld id="{23D0B51E-5BC0-4141-84B5-342B005F8A54}" type="slidenum">
              <a:rPr lang="en-US" smtClean="0"/>
              <a:t>24</a:t>
            </a:fld>
            <a:endParaRPr lang="en-US"/>
          </a:p>
        </p:txBody>
      </p:sp>
    </p:spTree>
    <p:extLst>
      <p:ext uri="{BB962C8B-B14F-4D97-AF65-F5344CB8AC3E}">
        <p14:creationId xmlns:p14="http://schemas.microsoft.com/office/powerpoint/2010/main" val="2660701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Gold’s theorem arises from the relationship </a:t>
            </a:r>
            <a:r>
              <a:rPr lang="en-US" i="1" dirty="0"/>
              <a:t>between</a:t>
            </a:r>
            <a:r>
              <a:rPr lang="en-US" dirty="0"/>
              <a:t> languages in a class rather than the complexity </a:t>
            </a:r>
            <a:r>
              <a:rPr lang="en-US" i="1" dirty="0"/>
              <a:t>within</a:t>
            </a:r>
            <a:r>
              <a:rPr lang="en-US" dirty="0"/>
              <a:t> particular languages</a:t>
            </a:r>
          </a:p>
          <a:p>
            <a:pPr marL="228600" indent="-228600">
              <a:buAutoNum type="arabicPeriod"/>
            </a:pPr>
            <a:r>
              <a:rPr lang="en-US" dirty="0"/>
              <a:t>Gold’s result applies to </a:t>
            </a:r>
            <a:r>
              <a:rPr lang="en-US" i="1" dirty="0"/>
              <a:t>all</a:t>
            </a:r>
            <a:r>
              <a:rPr lang="en-US" i="0" dirty="0"/>
              <a:t> learners (so long as they meet the definition in the problem statement).</a:t>
            </a:r>
            <a:endParaRPr lang="en-US" dirty="0"/>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23D0B51E-5BC0-4141-84B5-342B005F8A54}" type="slidenum">
              <a:rPr lang="en-US" smtClean="0"/>
              <a:t>25</a:t>
            </a:fld>
            <a:endParaRPr lang="en-US"/>
          </a:p>
        </p:txBody>
      </p:sp>
    </p:spTree>
    <p:extLst>
      <p:ext uri="{BB962C8B-B14F-4D97-AF65-F5344CB8AC3E}">
        <p14:creationId xmlns:p14="http://schemas.microsoft.com/office/powerpoint/2010/main" val="10854226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D0B51E-5BC0-4141-84B5-342B005F8A54}" type="slidenum">
              <a:rPr lang="en-US" smtClean="0"/>
              <a:t>30</a:t>
            </a:fld>
            <a:endParaRPr lang="en-US"/>
          </a:p>
        </p:txBody>
      </p:sp>
    </p:spTree>
    <p:extLst>
      <p:ext uri="{BB962C8B-B14F-4D97-AF65-F5344CB8AC3E}">
        <p14:creationId xmlns:p14="http://schemas.microsoft.com/office/powerpoint/2010/main" val="21740164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My take on problem of induction - </a:t>
            </a:r>
            <a:r>
              <a:rPr lang="en-US" sz="1200" b="0" i="0" u="none" strike="noStrike" kern="1200" dirty="0">
                <a:solidFill>
                  <a:schemeClr val="tx1"/>
                </a:solidFill>
                <a:effectLst/>
                <a:latin typeface="+mn-lt"/>
                <a:ea typeface="+mn-ea"/>
                <a:cs typeface="+mn-cs"/>
              </a:rPr>
              <a:t>Doesn’t matter what is true or not, let’s figure out why humans think it’s lawlike and why is that the case, maybe something is lawlike because it conforms with our priors, which can also lead to biases but that also helps us perform optimally on average. We can also start thinking about biases as a consequence of optimality on average and based on limited resources. </a:t>
            </a:r>
            <a:endParaRPr lang="en-US" dirty="0"/>
          </a:p>
          <a:p>
            <a:endParaRPr lang="en-US" dirty="0"/>
          </a:p>
        </p:txBody>
      </p:sp>
      <p:sp>
        <p:nvSpPr>
          <p:cNvPr id="4" name="Slide Number Placeholder 3"/>
          <p:cNvSpPr>
            <a:spLocks noGrp="1"/>
          </p:cNvSpPr>
          <p:nvPr>
            <p:ph type="sldNum" sz="quarter" idx="10"/>
          </p:nvPr>
        </p:nvSpPr>
        <p:spPr/>
        <p:txBody>
          <a:bodyPr/>
          <a:lstStyle/>
          <a:p>
            <a:fld id="{23D0B51E-5BC0-4141-84B5-342B005F8A54}" type="slidenum">
              <a:rPr lang="en-US" smtClean="0"/>
              <a:t>31</a:t>
            </a:fld>
            <a:endParaRPr lang="en-US"/>
          </a:p>
        </p:txBody>
      </p:sp>
    </p:spTree>
    <p:extLst>
      <p:ext uri="{BB962C8B-B14F-4D97-AF65-F5344CB8AC3E}">
        <p14:creationId xmlns:p14="http://schemas.microsoft.com/office/powerpoint/2010/main" val="3941643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it about u-shape curve that explains this data more to us? Any random function passing through these three points could explain the data, then why do we prefer </a:t>
            </a:r>
            <a:r>
              <a:rPr lang="en-US"/>
              <a:t>the quadratic function?</a:t>
            </a:r>
          </a:p>
          <a:p>
            <a:endParaRPr lang="en-US" dirty="0"/>
          </a:p>
        </p:txBody>
      </p:sp>
      <p:sp>
        <p:nvSpPr>
          <p:cNvPr id="4" name="Slide Number Placeholder 3"/>
          <p:cNvSpPr>
            <a:spLocks noGrp="1"/>
          </p:cNvSpPr>
          <p:nvPr>
            <p:ph type="sldNum" sz="quarter" idx="10"/>
          </p:nvPr>
        </p:nvSpPr>
        <p:spPr/>
        <p:txBody>
          <a:bodyPr/>
          <a:lstStyle/>
          <a:p>
            <a:fld id="{23D0B51E-5BC0-4141-84B5-342B005F8A54}" type="slidenum">
              <a:rPr lang="en-US" smtClean="0"/>
              <a:t>4</a:t>
            </a:fld>
            <a:endParaRPr lang="en-US"/>
          </a:p>
        </p:txBody>
      </p:sp>
    </p:spTree>
    <p:extLst>
      <p:ext uri="{BB962C8B-B14F-4D97-AF65-F5344CB8AC3E}">
        <p14:creationId xmlns:p14="http://schemas.microsoft.com/office/powerpoint/2010/main" val="11112917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Plato had identified</a:t>
            </a:r>
            <a:r>
              <a:rPr lang="en-US" baseline="0" dirty="0"/>
              <a:t> this</a:t>
            </a:r>
            <a:endParaRPr lang="en-US" dirty="0"/>
          </a:p>
        </p:txBody>
      </p:sp>
      <p:sp>
        <p:nvSpPr>
          <p:cNvPr id="4" name="Slide Number Placeholder 3"/>
          <p:cNvSpPr>
            <a:spLocks noGrp="1"/>
          </p:cNvSpPr>
          <p:nvPr>
            <p:ph type="sldNum" sz="quarter" idx="10"/>
          </p:nvPr>
        </p:nvSpPr>
        <p:spPr/>
        <p:txBody>
          <a:bodyPr/>
          <a:lstStyle/>
          <a:p>
            <a:fld id="{23D0B51E-5BC0-4141-84B5-342B005F8A54}" type="slidenum">
              <a:rPr lang="en-US" smtClean="0"/>
              <a:t>8</a:t>
            </a:fld>
            <a:endParaRPr lang="en-US"/>
          </a:p>
        </p:txBody>
      </p:sp>
    </p:spTree>
    <p:extLst>
      <p:ext uri="{BB962C8B-B14F-4D97-AF65-F5344CB8AC3E}">
        <p14:creationId xmlns:p14="http://schemas.microsoft.com/office/powerpoint/2010/main" val="1615013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D0B51E-5BC0-4141-84B5-342B005F8A54}" type="slidenum">
              <a:rPr lang="en-US" smtClean="0"/>
              <a:t>11</a:t>
            </a:fld>
            <a:endParaRPr lang="en-US"/>
          </a:p>
        </p:txBody>
      </p:sp>
    </p:spTree>
    <p:extLst>
      <p:ext uri="{BB962C8B-B14F-4D97-AF65-F5344CB8AC3E}">
        <p14:creationId xmlns:p14="http://schemas.microsoft.com/office/powerpoint/2010/main" val="1916032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D0B51E-5BC0-4141-84B5-342B005F8A54}" type="slidenum">
              <a:rPr lang="en-US" smtClean="0"/>
              <a:t>12</a:t>
            </a:fld>
            <a:endParaRPr lang="en-US"/>
          </a:p>
        </p:txBody>
      </p:sp>
    </p:spTree>
    <p:extLst>
      <p:ext uri="{BB962C8B-B14F-4D97-AF65-F5344CB8AC3E}">
        <p14:creationId xmlns:p14="http://schemas.microsoft.com/office/powerpoint/2010/main" val="31261305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a:t>
            </a:r>
            <a:r>
              <a:rPr lang="en-US" b="1" dirty="0"/>
              <a:t>learner</a:t>
            </a:r>
            <a:r>
              <a:rPr lang="en-US" dirty="0"/>
              <a:t> is any function which</a:t>
            </a:r>
            <a:r>
              <a:rPr lang="en-US" baseline="0" dirty="0"/>
              <a:t> maps a </a:t>
            </a:r>
            <a:r>
              <a:rPr lang="en-US" dirty="0"/>
              <a:t>ﬁnite set of observed sentences</a:t>
            </a:r>
            <a:r>
              <a:rPr lang="en-US" baseline="0" dirty="0"/>
              <a:t> </a:t>
            </a:r>
            <a:r>
              <a:rPr lang="en-US" dirty="0"/>
              <a:t>to a target language</a:t>
            </a:r>
          </a:p>
          <a:p>
            <a:r>
              <a:rPr lang="en-US" dirty="0"/>
              <a:t>Given a collection of languages, C, a learner </a:t>
            </a:r>
            <a:r>
              <a:rPr lang="en-US" b="1" dirty="0"/>
              <a:t>learns</a:t>
            </a:r>
            <a:r>
              <a:rPr lang="en-US" dirty="0"/>
              <a:t> C</a:t>
            </a:r>
            <a:r>
              <a:rPr lang="en-US" baseline="0" dirty="0"/>
              <a:t> </a:t>
            </a:r>
            <a:r>
              <a:rPr lang="en-US" dirty="0"/>
              <a:t>IFF she can distinguish</a:t>
            </a:r>
            <a:r>
              <a:rPr lang="en-US" baseline="0" dirty="0"/>
              <a:t> </a:t>
            </a:r>
            <a:r>
              <a:rPr lang="en-US" u="sng" dirty="0"/>
              <a:t>every language in C</a:t>
            </a:r>
            <a:endParaRPr lang="en-US" u="none" dirty="0"/>
          </a:p>
        </p:txBody>
      </p:sp>
      <p:sp>
        <p:nvSpPr>
          <p:cNvPr id="4" name="Slide Number Placeholder 3"/>
          <p:cNvSpPr>
            <a:spLocks noGrp="1"/>
          </p:cNvSpPr>
          <p:nvPr>
            <p:ph type="sldNum" sz="quarter" idx="10"/>
          </p:nvPr>
        </p:nvSpPr>
        <p:spPr/>
        <p:txBody>
          <a:bodyPr/>
          <a:lstStyle/>
          <a:p>
            <a:fld id="{23D0B51E-5BC0-4141-84B5-342B005F8A54}" type="slidenum">
              <a:rPr lang="en-US" smtClean="0"/>
              <a:t>13</a:t>
            </a:fld>
            <a:endParaRPr lang="en-US"/>
          </a:p>
        </p:txBody>
      </p:sp>
    </p:spTree>
    <p:extLst>
      <p:ext uri="{BB962C8B-B14F-4D97-AF65-F5344CB8AC3E}">
        <p14:creationId xmlns:p14="http://schemas.microsoft.com/office/powerpoint/2010/main" val="16120219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note that each language L_{n} in this class is a proper subset of language L_{n+1}</a:t>
            </a:r>
          </a:p>
        </p:txBody>
      </p:sp>
      <p:sp>
        <p:nvSpPr>
          <p:cNvPr id="4" name="Slide Number Placeholder 3"/>
          <p:cNvSpPr>
            <a:spLocks noGrp="1"/>
          </p:cNvSpPr>
          <p:nvPr>
            <p:ph type="sldNum" sz="quarter" idx="10"/>
          </p:nvPr>
        </p:nvSpPr>
        <p:spPr/>
        <p:txBody>
          <a:bodyPr/>
          <a:lstStyle/>
          <a:p>
            <a:fld id="{23D0B51E-5BC0-4141-84B5-342B005F8A54}" type="slidenum">
              <a:rPr lang="en-US" smtClean="0"/>
              <a:t>14</a:t>
            </a:fld>
            <a:endParaRPr lang="en-US"/>
          </a:p>
        </p:txBody>
      </p:sp>
    </p:spTree>
    <p:extLst>
      <p:ext uri="{BB962C8B-B14F-4D97-AF65-F5344CB8AC3E}">
        <p14:creationId xmlns:p14="http://schemas.microsoft.com/office/powerpoint/2010/main" val="11777151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note that each language L_{n} in this class is a proper subset of language L_{n+1}</a:t>
            </a:r>
          </a:p>
        </p:txBody>
      </p:sp>
      <p:sp>
        <p:nvSpPr>
          <p:cNvPr id="4" name="Slide Number Placeholder 3"/>
          <p:cNvSpPr>
            <a:spLocks noGrp="1"/>
          </p:cNvSpPr>
          <p:nvPr>
            <p:ph type="sldNum" sz="quarter" idx="10"/>
          </p:nvPr>
        </p:nvSpPr>
        <p:spPr/>
        <p:txBody>
          <a:bodyPr/>
          <a:lstStyle/>
          <a:p>
            <a:fld id="{23D0B51E-5BC0-4141-84B5-342B005F8A54}" type="slidenum">
              <a:rPr lang="en-US" smtClean="0"/>
              <a:t>17</a:t>
            </a:fld>
            <a:endParaRPr lang="en-US"/>
          </a:p>
        </p:txBody>
      </p:sp>
    </p:spTree>
    <p:extLst>
      <p:ext uri="{BB962C8B-B14F-4D97-AF65-F5344CB8AC3E}">
        <p14:creationId xmlns:p14="http://schemas.microsoft.com/office/powerpoint/2010/main" val="11777151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answer</a:t>
            </a:r>
            <a:r>
              <a:rPr lang="en-US" baseline="0" dirty="0"/>
              <a:t> is no</a:t>
            </a:r>
            <a:endParaRPr lang="en-US" dirty="0"/>
          </a:p>
        </p:txBody>
      </p:sp>
      <p:sp>
        <p:nvSpPr>
          <p:cNvPr id="4" name="Slide Number Placeholder 3"/>
          <p:cNvSpPr>
            <a:spLocks noGrp="1"/>
          </p:cNvSpPr>
          <p:nvPr>
            <p:ph type="sldNum" sz="quarter" idx="10"/>
          </p:nvPr>
        </p:nvSpPr>
        <p:spPr/>
        <p:txBody>
          <a:bodyPr/>
          <a:lstStyle/>
          <a:p>
            <a:fld id="{23D0B51E-5BC0-4141-84B5-342B005F8A54}" type="slidenum">
              <a:rPr lang="en-US" smtClean="0"/>
              <a:t>19</a:t>
            </a:fld>
            <a:endParaRPr lang="en-US"/>
          </a:p>
        </p:txBody>
      </p:sp>
    </p:spTree>
    <p:extLst>
      <p:ext uri="{BB962C8B-B14F-4D97-AF65-F5344CB8AC3E}">
        <p14:creationId xmlns:p14="http://schemas.microsoft.com/office/powerpoint/2010/main" val="35071647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7E87A02-C8B7-DD44-9E16-565D1AA647DA}" type="datetimeFigureOut">
              <a:rPr lang="en-US" smtClean="0"/>
              <a:t>2/12/2018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266712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E87A02-C8B7-DD44-9E16-565D1AA647DA}" type="datetimeFigureOut">
              <a:rPr lang="en-US" smtClean="0"/>
              <a:t>2/12/2018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1561235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E87A02-C8B7-DD44-9E16-565D1AA647DA}" type="datetimeFigureOut">
              <a:rPr lang="en-US" smtClean="0"/>
              <a:t>2/12/2018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18541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E87A02-C8B7-DD44-9E16-565D1AA647DA}" type="datetimeFigureOut">
              <a:rPr lang="en-US" smtClean="0"/>
              <a:t>2/12/2018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4013856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E87A02-C8B7-DD44-9E16-565D1AA647DA}" type="datetimeFigureOut">
              <a:rPr lang="en-US" smtClean="0"/>
              <a:t>2/12/2018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2472404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7E87A02-C8B7-DD44-9E16-565D1AA647DA}" type="datetimeFigureOut">
              <a:rPr lang="en-US" smtClean="0"/>
              <a:t>2/12/2018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368178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7E87A02-C8B7-DD44-9E16-565D1AA647DA}" type="datetimeFigureOut">
              <a:rPr lang="en-US" smtClean="0"/>
              <a:t>2/12/2018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2313961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7E87A02-C8B7-DD44-9E16-565D1AA647DA}" type="datetimeFigureOut">
              <a:rPr lang="en-US" smtClean="0"/>
              <a:t>2/12/2018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2752961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E87A02-C8B7-DD44-9E16-565D1AA647DA}" type="datetimeFigureOut">
              <a:rPr lang="en-US" smtClean="0"/>
              <a:t>2/12/2018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1356106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7E87A02-C8B7-DD44-9E16-565D1AA647DA}" type="datetimeFigureOut">
              <a:rPr lang="en-US" smtClean="0"/>
              <a:t>2/12/2018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3738209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7E87A02-C8B7-DD44-9E16-565D1AA647DA}" type="datetimeFigureOut">
              <a:rPr lang="en-US" smtClean="0"/>
              <a:t>2/12/2018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37033B-1E18-0A4D-B360-3A77FBA1F537}" type="slidenum">
              <a:rPr lang="en-US" smtClean="0"/>
              <a:t>‹#›</a:t>
            </a:fld>
            <a:endParaRPr lang="en-US"/>
          </a:p>
        </p:txBody>
      </p:sp>
    </p:spTree>
    <p:extLst>
      <p:ext uri="{BB962C8B-B14F-4D97-AF65-F5344CB8AC3E}">
        <p14:creationId xmlns:p14="http://schemas.microsoft.com/office/powerpoint/2010/main" val="759234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E87A02-C8B7-DD44-9E16-565D1AA647DA}" type="datetimeFigureOut">
              <a:rPr lang="en-US" smtClean="0"/>
              <a:t>2/12/2018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37033B-1E18-0A4D-B360-3A77FBA1F537}" type="slidenum">
              <a:rPr lang="en-US" smtClean="0"/>
              <a:t>‹#›</a:t>
            </a:fld>
            <a:endParaRPr lang="en-US"/>
          </a:p>
        </p:txBody>
      </p:sp>
    </p:spTree>
    <p:extLst>
      <p:ext uri="{BB962C8B-B14F-4D97-AF65-F5344CB8AC3E}">
        <p14:creationId xmlns:p14="http://schemas.microsoft.com/office/powerpoint/2010/main" val="4981157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png"/><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image" Target="../media/image6.pn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2.emf"/><Relationship Id="rId4" Type="http://schemas.openxmlformats.org/officeDocument/2006/relationships/oleObject" Target="../embeddings/oleObject2.bin"/></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3.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7.xml"/><Relationship Id="rId1" Type="http://schemas.openxmlformats.org/officeDocument/2006/relationships/vmlDrawing" Target="../drawings/vmlDrawing4.vml"/><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78126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ltLang="en-US"/>
              <a:t>600.465 - Intro to NLP - J. Eisner</a:t>
            </a:r>
          </a:p>
        </p:txBody>
      </p:sp>
      <p:sp>
        <p:nvSpPr>
          <p:cNvPr id="6" name="Slide Number Placeholder 4"/>
          <p:cNvSpPr>
            <a:spLocks noGrp="1"/>
          </p:cNvSpPr>
          <p:nvPr>
            <p:ph type="sldNum" sz="quarter" idx="11"/>
          </p:nvPr>
        </p:nvSpPr>
        <p:spPr/>
        <p:txBody>
          <a:bodyPr/>
          <a:lstStyle/>
          <a:p>
            <a:fld id="{3790B906-BE7E-4D4E-B70A-77C83634DE4E}" type="slidenum">
              <a:rPr lang="en-US" altLang="en-US"/>
              <a:pPr/>
              <a:t>10</a:t>
            </a:fld>
            <a:endParaRPr lang="en-US" altLang="en-US"/>
          </a:p>
        </p:txBody>
      </p:sp>
      <p:sp>
        <p:nvSpPr>
          <p:cNvPr id="423938" name="Rectangle 2"/>
          <p:cNvSpPr>
            <a:spLocks noGrp="1" noChangeArrowheads="1"/>
          </p:cNvSpPr>
          <p:nvPr>
            <p:ph type="title"/>
          </p:nvPr>
        </p:nvSpPr>
        <p:spPr/>
        <p:txBody>
          <a:bodyPr/>
          <a:lstStyle/>
          <a:p>
            <a:r>
              <a:rPr lang="en-US" altLang="en-US"/>
              <a:t>Gold’s Theorem (1967)</a:t>
            </a:r>
          </a:p>
        </p:txBody>
      </p:sp>
      <p:sp>
        <p:nvSpPr>
          <p:cNvPr id="423939" name="Rectangle 3"/>
          <p:cNvSpPr>
            <a:spLocks noGrp="1" noChangeArrowheads="1"/>
          </p:cNvSpPr>
          <p:nvPr>
            <p:ph type="body" idx="1"/>
          </p:nvPr>
        </p:nvSpPr>
        <p:spPr>
          <a:xfrm>
            <a:off x="457200" y="3048000"/>
            <a:ext cx="8178800" cy="3276600"/>
          </a:xfrm>
          <a:noFill/>
          <a:ln/>
        </p:spPr>
        <p:txBody>
          <a:bodyPr/>
          <a:lstStyle/>
          <a:p>
            <a:r>
              <a:rPr lang="en-US" altLang="en-US">
                <a:solidFill>
                  <a:srgbClr val="FF0000"/>
                </a:solidFill>
              </a:rPr>
              <a:t>Children listen to language</a:t>
            </a:r>
          </a:p>
          <a:p>
            <a:r>
              <a:rPr lang="en-US" altLang="en-US"/>
              <a:t>Children are corrected??</a:t>
            </a:r>
          </a:p>
          <a:p>
            <a:r>
              <a:rPr lang="en-US" altLang="en-US">
                <a:solidFill>
                  <a:srgbClr val="FF0000"/>
                </a:solidFill>
              </a:rPr>
              <a:t>Children observe language in context</a:t>
            </a:r>
          </a:p>
          <a:p>
            <a:r>
              <a:rPr lang="en-US" altLang="en-US"/>
              <a:t>Children observe frequencies of language</a:t>
            </a:r>
          </a:p>
        </p:txBody>
      </p:sp>
      <p:sp>
        <p:nvSpPr>
          <p:cNvPr id="423940" name="Text Box 4"/>
          <p:cNvSpPr txBox="1">
            <a:spLocks noChangeArrowheads="1"/>
          </p:cNvSpPr>
          <p:nvPr/>
        </p:nvSpPr>
        <p:spPr bwMode="auto">
          <a:xfrm>
            <a:off x="381000" y="1447800"/>
            <a:ext cx="8077200" cy="13731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r>
              <a:rPr lang="en-US" altLang="en-US" sz="2800" b="1">
                <a:solidFill>
                  <a:srgbClr val="3399FF"/>
                </a:solidFill>
                <a:latin typeface="Times New Roman" panose="02020603050405020304" pitchFamily="18" charset="0"/>
              </a:rPr>
              <a:t>a simple negative result along these lines:</a:t>
            </a:r>
            <a:br>
              <a:rPr lang="en-US" altLang="en-US" sz="2800" b="1">
                <a:solidFill>
                  <a:srgbClr val="3399FF"/>
                </a:solidFill>
                <a:latin typeface="Times New Roman" panose="02020603050405020304" pitchFamily="18" charset="0"/>
              </a:rPr>
            </a:br>
            <a:r>
              <a:rPr lang="en-US" altLang="en-US" sz="2800">
                <a:solidFill>
                  <a:srgbClr val="3399FF"/>
                </a:solidFill>
                <a:latin typeface="Times New Roman" panose="02020603050405020304" pitchFamily="18" charset="0"/>
              </a:rPr>
              <a:t>kids (or computers) can’t learn much</a:t>
            </a:r>
          </a:p>
          <a:p>
            <a:pPr algn="l"/>
            <a:r>
              <a:rPr lang="en-US" altLang="en-US" sz="2800">
                <a:solidFill>
                  <a:srgbClr val="3399FF"/>
                </a:solidFill>
                <a:latin typeface="Times New Roman" panose="02020603050405020304" pitchFamily="18" charset="0"/>
              </a:rPr>
              <a:t>without supervision, inborn knowledge, or statistics</a:t>
            </a:r>
          </a:p>
        </p:txBody>
      </p:sp>
    </p:spTree>
    <p:extLst>
      <p:ext uri="{BB962C8B-B14F-4D97-AF65-F5344CB8AC3E}">
        <p14:creationId xmlns:p14="http://schemas.microsoft.com/office/powerpoint/2010/main" val="4098275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latin typeface="Helvetica Neue"/>
                <a:cs typeface="Helvetica Neue"/>
              </a:rPr>
              <a:t>Language Identiﬁcation in the Limit</a:t>
            </a:r>
            <a:br>
              <a:rPr lang="en-US" sz="3600" b="1" dirty="0">
                <a:latin typeface="Helvetica Neue"/>
                <a:cs typeface="Helvetica Neue"/>
              </a:rPr>
            </a:br>
            <a:r>
              <a:rPr lang="en-US" sz="2800" dirty="0">
                <a:latin typeface="Helvetica Neue"/>
                <a:cs typeface="Helvetica Neue"/>
              </a:rPr>
              <a:t>A drama in 3 acts</a:t>
            </a:r>
            <a:endParaRPr lang="en-US" sz="2800" dirty="0"/>
          </a:p>
        </p:txBody>
      </p:sp>
      <p:pic>
        <p:nvPicPr>
          <p:cNvPr id="5" name="Picture 4" descr="villain.jpg"/>
          <p:cNvPicPr>
            <a:picLocks noChangeAspect="1"/>
          </p:cNvPicPr>
          <p:nvPr/>
        </p:nvPicPr>
        <p:blipFill>
          <a:blip r:embed="rId3">
            <a:biLevel thresh="25000"/>
            <a:extLst>
              <a:ext uri="{BEBA8EAE-BF5A-486C-A8C5-ECC9F3942E4B}">
                <a14:imgProps xmlns:a14="http://schemas.microsoft.com/office/drawing/2010/main">
                  <a14:imgLayer r:embed="rId4">
                    <a14:imgEffect>
                      <a14:backgroundRemoval t="2927" b="98049" l="0" r="95000"/>
                    </a14:imgEffect>
                  </a14:imgLayer>
                </a14:imgProps>
              </a:ext>
              <a:ext uri="{28A0092B-C50C-407E-A947-70E740481C1C}">
                <a14:useLocalDpi xmlns:a14="http://schemas.microsoft.com/office/drawing/2010/main" val="0"/>
              </a:ext>
            </a:extLst>
          </a:blip>
          <a:stretch>
            <a:fillRect/>
          </a:stretch>
        </p:blipFill>
        <p:spPr>
          <a:xfrm flipH="1">
            <a:off x="1146583" y="1980599"/>
            <a:ext cx="2487204" cy="3399179"/>
          </a:xfrm>
          <a:prstGeom prst="rect">
            <a:avLst/>
          </a:prstGeom>
        </p:spPr>
      </p:pic>
      <p:pic>
        <p:nvPicPr>
          <p:cNvPr id="6" name="Picture 5" descr="look_it_up.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48105" y="3090232"/>
            <a:ext cx="2960221" cy="2289546"/>
          </a:xfrm>
          <a:prstGeom prst="rect">
            <a:avLst/>
          </a:prstGeom>
        </p:spPr>
      </p:pic>
      <p:sp>
        <p:nvSpPr>
          <p:cNvPr id="7" name="TextBox 6"/>
          <p:cNvSpPr txBox="1"/>
          <p:nvPr/>
        </p:nvSpPr>
        <p:spPr>
          <a:xfrm>
            <a:off x="1076024" y="5529467"/>
            <a:ext cx="2095445" cy="523220"/>
          </a:xfrm>
          <a:prstGeom prst="rect">
            <a:avLst/>
          </a:prstGeom>
          <a:noFill/>
        </p:spPr>
        <p:txBody>
          <a:bodyPr wrap="none" rtlCol="0">
            <a:spAutoFit/>
          </a:bodyPr>
          <a:lstStyle/>
          <a:p>
            <a:r>
              <a:rPr lang="en-US" sz="2800" dirty="0">
                <a:latin typeface="Helvetica Neue"/>
                <a:cs typeface="Helvetica Neue"/>
              </a:rPr>
              <a:t>The teacher</a:t>
            </a:r>
          </a:p>
        </p:txBody>
      </p:sp>
      <p:sp>
        <p:nvSpPr>
          <p:cNvPr id="8" name="TextBox 7"/>
          <p:cNvSpPr txBox="1"/>
          <p:nvPr/>
        </p:nvSpPr>
        <p:spPr>
          <a:xfrm>
            <a:off x="5603081" y="5577553"/>
            <a:ext cx="1992853" cy="523220"/>
          </a:xfrm>
          <a:prstGeom prst="rect">
            <a:avLst/>
          </a:prstGeom>
          <a:noFill/>
        </p:spPr>
        <p:txBody>
          <a:bodyPr wrap="none" rtlCol="0">
            <a:spAutoFit/>
          </a:bodyPr>
          <a:lstStyle/>
          <a:p>
            <a:r>
              <a:rPr lang="en-US" sz="2800" dirty="0">
                <a:latin typeface="Helvetica Neue"/>
                <a:cs typeface="Helvetica Neue"/>
              </a:rPr>
              <a:t>The learner</a:t>
            </a:r>
          </a:p>
        </p:txBody>
      </p:sp>
      <p:sp>
        <p:nvSpPr>
          <p:cNvPr id="9" name="TextBox 8"/>
          <p:cNvSpPr txBox="1"/>
          <p:nvPr/>
        </p:nvSpPr>
        <p:spPr>
          <a:xfrm>
            <a:off x="3170664" y="1258869"/>
            <a:ext cx="2873177" cy="369332"/>
          </a:xfrm>
          <a:prstGeom prst="rect">
            <a:avLst/>
          </a:prstGeom>
          <a:noFill/>
        </p:spPr>
        <p:txBody>
          <a:bodyPr wrap="none" rtlCol="0">
            <a:spAutoFit/>
          </a:bodyPr>
          <a:lstStyle/>
          <a:p>
            <a:r>
              <a:rPr lang="en-US" i="1" dirty="0"/>
              <a:t>with apologies to E. M. Gold</a:t>
            </a:r>
          </a:p>
        </p:txBody>
      </p:sp>
    </p:spTree>
    <p:extLst>
      <p:ext uri="{BB962C8B-B14F-4D97-AF65-F5344CB8AC3E}">
        <p14:creationId xmlns:p14="http://schemas.microsoft.com/office/powerpoint/2010/main" val="411322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Helvetica Neue"/>
                <a:cs typeface="Helvetica Neue"/>
              </a:rPr>
              <a:t>Prologue</a:t>
            </a:r>
            <a:endParaRPr lang="en-US" dirty="0"/>
          </a:p>
        </p:txBody>
      </p:sp>
      <p:sp>
        <p:nvSpPr>
          <p:cNvPr id="3" name="Content Placeholder 2"/>
          <p:cNvSpPr>
            <a:spLocks noGrp="1"/>
          </p:cNvSpPr>
          <p:nvPr>
            <p:ph idx="1"/>
          </p:nvPr>
        </p:nvSpPr>
        <p:spPr/>
        <p:txBody>
          <a:bodyPr>
            <a:normAutofit/>
          </a:bodyPr>
          <a:lstStyle/>
          <a:p>
            <a:pPr marL="0" indent="0">
              <a:buNone/>
            </a:pPr>
            <a:r>
              <a:rPr lang="en-US" sz="2800" b="1" dirty="0">
                <a:latin typeface="Helvetica Neue"/>
                <a:cs typeface="Helvetica Neue"/>
              </a:rPr>
              <a:t>Gold’s Theorem</a:t>
            </a:r>
            <a:r>
              <a:rPr lang="en-US" sz="2800" dirty="0">
                <a:latin typeface="Helvetica Neue"/>
                <a:cs typeface="Helvetica Neue"/>
              </a:rPr>
              <a:t>: A mathematical result about the </a:t>
            </a:r>
            <a:r>
              <a:rPr lang="en-US" sz="2800" dirty="0">
                <a:solidFill>
                  <a:srgbClr val="FF0000"/>
                </a:solidFill>
                <a:latin typeface="Helvetica Neue"/>
                <a:cs typeface="Helvetica Neue"/>
              </a:rPr>
              <a:t>learnability</a:t>
            </a:r>
            <a:r>
              <a:rPr lang="en-US" sz="2800" dirty="0">
                <a:latin typeface="Helvetica Neue"/>
                <a:cs typeface="Helvetica Neue"/>
              </a:rPr>
              <a:t> of formal </a:t>
            </a:r>
            <a:r>
              <a:rPr lang="en-US" sz="2800" dirty="0">
                <a:solidFill>
                  <a:srgbClr val="008000"/>
                </a:solidFill>
                <a:latin typeface="Helvetica Neue"/>
                <a:cs typeface="Helvetica Neue"/>
              </a:rPr>
              <a:t>language</a:t>
            </a:r>
            <a:r>
              <a:rPr lang="en-US" sz="2800" dirty="0">
                <a:latin typeface="Helvetica Neue"/>
                <a:cs typeface="Helvetica Neue"/>
              </a:rPr>
              <a:t> </a:t>
            </a:r>
            <a:r>
              <a:rPr lang="en-US" sz="2800" dirty="0">
                <a:solidFill>
                  <a:srgbClr val="0000FF"/>
                </a:solidFill>
                <a:latin typeface="Helvetica Neue"/>
                <a:cs typeface="Helvetica Neue"/>
              </a:rPr>
              <a:t>classes</a:t>
            </a:r>
            <a:r>
              <a:rPr lang="en-US" sz="2800" dirty="0">
                <a:latin typeface="Helvetica Neue"/>
                <a:cs typeface="Helvetica Neue"/>
              </a:rPr>
              <a:t>.</a:t>
            </a:r>
          </a:p>
          <a:p>
            <a:pPr marL="0" indent="0">
              <a:buNone/>
            </a:pPr>
            <a:endParaRPr lang="en-US" sz="2800" dirty="0">
              <a:latin typeface="Helvetica Neue"/>
              <a:cs typeface="Helvetica Neue"/>
            </a:endParaRPr>
          </a:p>
          <a:p>
            <a:pPr marL="0" indent="0">
              <a:buNone/>
            </a:pPr>
            <a:r>
              <a:rPr lang="en-US" sz="2800" b="1" dirty="0">
                <a:latin typeface="Helvetica Neue"/>
                <a:cs typeface="Helvetica Neue"/>
              </a:rPr>
              <a:t>Formal Definitions</a:t>
            </a:r>
          </a:p>
          <a:p>
            <a:pPr marL="400050" lvl="1" indent="0">
              <a:buNone/>
            </a:pPr>
            <a:r>
              <a:rPr lang="en-US" sz="2400" i="1" dirty="0">
                <a:solidFill>
                  <a:srgbClr val="008000"/>
                </a:solidFill>
                <a:latin typeface="Helvetica Neue"/>
                <a:cs typeface="Helvetica Neue"/>
              </a:rPr>
              <a:t>Language</a:t>
            </a:r>
            <a:r>
              <a:rPr lang="en-US" sz="2400" dirty="0">
                <a:solidFill>
                  <a:srgbClr val="008000"/>
                </a:solidFill>
                <a:latin typeface="Helvetica Neue"/>
                <a:cs typeface="Helvetica Neue"/>
              </a:rPr>
              <a:t> </a:t>
            </a:r>
            <a:r>
              <a:rPr lang="en-US" sz="2400" dirty="0">
                <a:latin typeface="Helvetica Neue"/>
                <a:cs typeface="Helvetica Neue"/>
              </a:rPr>
              <a:t>:= the set of all the valid sentences of a language</a:t>
            </a:r>
          </a:p>
          <a:p>
            <a:pPr marL="400050" lvl="1" indent="0">
              <a:buNone/>
            </a:pPr>
            <a:r>
              <a:rPr lang="en-US" sz="2400" i="1" dirty="0">
                <a:solidFill>
                  <a:srgbClr val="0000FF"/>
                </a:solidFill>
                <a:latin typeface="Helvetica Neue"/>
                <a:cs typeface="Helvetica Neue"/>
              </a:rPr>
              <a:t>Language Class </a:t>
            </a:r>
            <a:r>
              <a:rPr lang="en-US" sz="2400" dirty="0">
                <a:latin typeface="Helvetica Neue"/>
                <a:cs typeface="Helvetica Neue"/>
              </a:rPr>
              <a:t>:= a set containing multiple languages</a:t>
            </a:r>
            <a:endParaRPr lang="en-US" sz="2400" b="1" dirty="0">
              <a:latin typeface="Helvetica Neue"/>
              <a:cs typeface="Helvetica Neue"/>
            </a:endParaRPr>
          </a:p>
          <a:p>
            <a:pPr marL="400050" lvl="1" indent="0">
              <a:buNone/>
            </a:pPr>
            <a:r>
              <a:rPr lang="en-US" sz="2400" i="1" dirty="0">
                <a:solidFill>
                  <a:srgbClr val="FF0000"/>
                </a:solidFill>
                <a:latin typeface="Helvetica Neue"/>
                <a:cs typeface="Helvetica Neue"/>
              </a:rPr>
              <a:t>Learning</a:t>
            </a:r>
            <a:r>
              <a:rPr lang="en-US" sz="2400" dirty="0">
                <a:solidFill>
                  <a:srgbClr val="FF0000"/>
                </a:solidFill>
                <a:latin typeface="Helvetica Neue"/>
                <a:cs typeface="Helvetica Neue"/>
              </a:rPr>
              <a:t> </a:t>
            </a:r>
            <a:r>
              <a:rPr lang="en-US" sz="2400" dirty="0">
                <a:latin typeface="Helvetica Neue"/>
                <a:cs typeface="Helvetica Neue"/>
              </a:rPr>
              <a:t>:= language identification in the limit. a point at which a learner</a:t>
            </a:r>
            <a:r>
              <a:rPr lang="ja-JP" altLang="en-US" sz="2400" dirty="0">
                <a:latin typeface="Helvetica Neue"/>
                <a:cs typeface="Helvetica Neue"/>
              </a:rPr>
              <a:t>’</a:t>
            </a:r>
            <a:r>
              <a:rPr lang="en-US" sz="2400" dirty="0">
                <a:latin typeface="Helvetica Neue"/>
                <a:cs typeface="Helvetica Neue"/>
              </a:rPr>
              <a:t>s hypothesis is correct </a:t>
            </a:r>
            <a:r>
              <a:rPr lang="en-US" sz="2400" u="sng" dirty="0">
                <a:latin typeface="Helvetica Neue"/>
                <a:cs typeface="Helvetica Neue"/>
              </a:rPr>
              <a:t>and</a:t>
            </a:r>
            <a:r>
              <a:rPr lang="en-US" sz="2400" dirty="0">
                <a:latin typeface="Helvetica Neue"/>
                <a:cs typeface="Helvetica Neue"/>
              </a:rPr>
              <a:t> never changes</a:t>
            </a:r>
          </a:p>
          <a:p>
            <a:pPr marL="0" indent="0">
              <a:buNone/>
            </a:pPr>
            <a:endParaRPr lang="en-US" sz="2800" dirty="0">
              <a:latin typeface="Helvetica Neue"/>
              <a:cs typeface="Helvetica Neue"/>
            </a:endParaRPr>
          </a:p>
        </p:txBody>
      </p:sp>
    </p:spTree>
    <p:extLst>
      <p:ext uri="{BB962C8B-B14F-4D97-AF65-F5344CB8AC3E}">
        <p14:creationId xmlns:p14="http://schemas.microsoft.com/office/powerpoint/2010/main" val="3718378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Act 1: Exposition</a:t>
            </a:r>
          </a:p>
        </p:txBody>
      </p:sp>
      <p:sp>
        <p:nvSpPr>
          <p:cNvPr id="5" name="Rectangle 3"/>
          <p:cNvSpPr txBox="1">
            <a:spLocks noChangeArrowheads="1"/>
          </p:cNvSpPr>
          <p:nvPr/>
        </p:nvSpPr>
        <p:spPr>
          <a:xfrm>
            <a:off x="457200" y="1371600"/>
            <a:ext cx="8178800" cy="4953000"/>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457200" indent="-457200">
              <a:lnSpc>
                <a:spcPct val="90000"/>
              </a:lnSpc>
              <a:buFont typeface="+mj-lt"/>
              <a:buAutoNum type="arabicPeriod"/>
            </a:pPr>
            <a:r>
              <a:rPr lang="en-US" sz="2400" dirty="0">
                <a:latin typeface="Helvetica Neue"/>
                <a:cs typeface="Helvetica Neue"/>
              </a:rPr>
              <a:t>Teacher outputs a sentence</a:t>
            </a:r>
          </a:p>
          <a:p>
            <a:pPr marL="457200" indent="-457200">
              <a:lnSpc>
                <a:spcPct val="90000"/>
              </a:lnSpc>
              <a:buFont typeface="+mj-lt"/>
              <a:buAutoNum type="arabicPeriod"/>
            </a:pPr>
            <a:r>
              <a:rPr lang="en-US" sz="2400" dirty="0">
                <a:latin typeface="Helvetica Neue"/>
                <a:cs typeface="Helvetica Neue"/>
              </a:rPr>
              <a:t>Learner attempts to guess what the teacher’s language is given the sentences they’ve seen so far</a:t>
            </a:r>
          </a:p>
          <a:p>
            <a:pPr marL="457200" indent="-457200">
              <a:lnSpc>
                <a:spcPct val="90000"/>
              </a:lnSpc>
              <a:buFont typeface="+mj-lt"/>
              <a:buAutoNum type="arabicPeriod"/>
            </a:pPr>
            <a:r>
              <a:rPr lang="en-US" sz="2400" dirty="0">
                <a:latin typeface="Helvetica Neue"/>
                <a:cs typeface="Helvetica Neue"/>
              </a:rPr>
              <a:t>Repeat</a:t>
            </a:r>
          </a:p>
          <a:p>
            <a:pPr>
              <a:lnSpc>
                <a:spcPct val="90000"/>
              </a:lnSpc>
            </a:pPr>
            <a:endParaRPr lang="en-US" sz="2400" dirty="0">
              <a:latin typeface="Helvetica Neue"/>
              <a:cs typeface="Helvetica Neue"/>
            </a:endParaRPr>
          </a:p>
          <a:p>
            <a:pPr marL="0" indent="0">
              <a:lnSpc>
                <a:spcPct val="90000"/>
              </a:lnSpc>
              <a:buNone/>
            </a:pPr>
            <a:r>
              <a:rPr lang="en-US" sz="2400" b="1" dirty="0">
                <a:solidFill>
                  <a:srgbClr val="000000"/>
                </a:solidFill>
                <a:latin typeface="Helvetica Neue"/>
                <a:cs typeface="Helvetica Neue"/>
              </a:rPr>
              <a:t>Assumption</a:t>
            </a:r>
            <a:r>
              <a:rPr lang="en-US" sz="2400" dirty="0">
                <a:solidFill>
                  <a:srgbClr val="000000"/>
                </a:solidFill>
                <a:latin typeface="Helvetica Neue"/>
                <a:cs typeface="Helvetica Neue"/>
              </a:rPr>
              <a:t> </a:t>
            </a:r>
          </a:p>
          <a:p>
            <a:pPr marL="400050" lvl="1" indent="0">
              <a:lnSpc>
                <a:spcPct val="90000"/>
              </a:lnSpc>
              <a:buNone/>
            </a:pPr>
            <a:r>
              <a:rPr lang="en-US" sz="2000" dirty="0">
                <a:latin typeface="Helvetica Neue"/>
                <a:cs typeface="Helvetica Neue"/>
              </a:rPr>
              <a:t>The teacher’s </a:t>
            </a:r>
            <a:r>
              <a:rPr lang="en-US" sz="2000" u="sng" dirty="0">
                <a:latin typeface="Helvetica Neue"/>
                <a:cs typeface="Helvetica Neue"/>
              </a:rPr>
              <a:t>alphabet</a:t>
            </a:r>
            <a:r>
              <a:rPr lang="en-US" sz="2000" dirty="0">
                <a:latin typeface="Helvetica Neue"/>
                <a:cs typeface="Helvetica Neue"/>
              </a:rPr>
              <a:t> is finite.</a:t>
            </a:r>
            <a:endParaRPr lang="en-US" sz="2000" dirty="0">
              <a:solidFill>
                <a:srgbClr val="FF0000"/>
              </a:solidFill>
              <a:latin typeface="Helvetica Neue"/>
              <a:cs typeface="Helvetica Neue"/>
            </a:endParaRPr>
          </a:p>
          <a:p>
            <a:pPr>
              <a:lnSpc>
                <a:spcPct val="90000"/>
              </a:lnSpc>
            </a:pPr>
            <a:endParaRPr lang="en-US" sz="2400" dirty="0">
              <a:latin typeface="Helvetica Neue"/>
              <a:cs typeface="Helvetica Neue"/>
            </a:endParaRPr>
          </a:p>
          <a:p>
            <a:pPr marL="0" indent="0">
              <a:lnSpc>
                <a:spcPct val="90000"/>
              </a:lnSpc>
              <a:buNone/>
            </a:pPr>
            <a:r>
              <a:rPr lang="en-US" sz="2400" b="1" dirty="0">
                <a:latin typeface="Helvetica Neue"/>
                <a:cs typeface="Helvetica Neue"/>
              </a:rPr>
              <a:t>Guarantees </a:t>
            </a:r>
          </a:p>
          <a:p>
            <a:pPr marL="400050" lvl="1" indent="0">
              <a:lnSpc>
                <a:spcPct val="90000"/>
              </a:lnSpc>
              <a:buNone/>
            </a:pPr>
            <a:r>
              <a:rPr lang="en-US" sz="2000" dirty="0">
                <a:latin typeface="Helvetica Neue"/>
                <a:cs typeface="Helvetica Neue"/>
              </a:rPr>
              <a:t>The teacher’s language is in the set of hypotheses that the learner is considering</a:t>
            </a:r>
          </a:p>
          <a:p>
            <a:pPr marL="400050" lvl="1" indent="0">
              <a:lnSpc>
                <a:spcPct val="90000"/>
              </a:lnSpc>
              <a:buNone/>
            </a:pPr>
            <a:r>
              <a:rPr lang="en-US" sz="2000" dirty="0">
                <a:latin typeface="Helvetica Neue"/>
                <a:cs typeface="Helvetica Neue"/>
              </a:rPr>
              <a:t>Any sentence in the teacher’s language is </a:t>
            </a:r>
            <a:r>
              <a:rPr lang="en-US" sz="2000" i="1" dirty="0">
                <a:latin typeface="Helvetica Neue"/>
                <a:cs typeface="Helvetica Neue"/>
              </a:rPr>
              <a:t>eventually</a:t>
            </a:r>
            <a:r>
              <a:rPr lang="en-US" sz="2000" dirty="0">
                <a:latin typeface="Helvetica Neue"/>
                <a:cs typeface="Helvetica Neue"/>
              </a:rPr>
              <a:t> uttered by the teacher (even if there are infinitely many!)</a:t>
            </a:r>
          </a:p>
        </p:txBody>
      </p:sp>
    </p:spTree>
    <p:extLst>
      <p:ext uri="{BB962C8B-B14F-4D97-AF65-F5344CB8AC3E}">
        <p14:creationId xmlns:p14="http://schemas.microsoft.com/office/powerpoint/2010/main" val="1600880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5">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499"/>
                                          </p:stCondLst>
                                        </p:cTn>
                                        <p:tgtEl>
                                          <p:spTgt spid="5">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499"/>
                                          </p:stCondLst>
                                        </p:cTn>
                                        <p:tgtEl>
                                          <p:spTgt spid="5">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499"/>
                                          </p:stCondLst>
                                        </p:cTn>
                                        <p:tgtEl>
                                          <p:spTgt spid="5">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499"/>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villain.jpg"/>
          <p:cNvPicPr>
            <a:picLocks noChangeAspect="1"/>
          </p:cNvPicPr>
          <p:nvPr/>
        </p:nvPicPr>
        <p:blipFill>
          <a:blip r:embed="rId3">
            <a:biLevel thresh="25000"/>
            <a:extLst>
              <a:ext uri="{BEBA8EAE-BF5A-486C-A8C5-ECC9F3942E4B}">
                <a14:imgProps xmlns:a14="http://schemas.microsoft.com/office/drawing/2010/main">
                  <a14:imgLayer r:embed="rId4">
                    <a14:imgEffect>
                      <a14:backgroundRemoval t="2927" b="98049" l="0" r="95000"/>
                    </a14:imgEffect>
                  </a14:imgLayer>
                </a14:imgProps>
              </a:ext>
              <a:ext uri="{28A0092B-C50C-407E-A947-70E740481C1C}">
                <a14:useLocalDpi xmlns:a14="http://schemas.microsoft.com/office/drawing/2010/main" val="0"/>
              </a:ext>
            </a:extLst>
          </a:blip>
          <a:stretch>
            <a:fillRect/>
          </a:stretch>
        </p:blipFill>
        <p:spPr>
          <a:xfrm flipH="1">
            <a:off x="776149" y="3404744"/>
            <a:ext cx="2092417" cy="2859637"/>
          </a:xfrm>
          <a:prstGeom prst="rect">
            <a:avLst/>
          </a:prstGeom>
        </p:spPr>
      </p:pic>
      <p:pic>
        <p:nvPicPr>
          <p:cNvPr id="5" name="Picture 4" descr="look_it_up.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06739" y="4338248"/>
            <a:ext cx="2490354" cy="1926133"/>
          </a:xfrm>
          <a:prstGeom prst="rect">
            <a:avLst/>
          </a:prstGeom>
        </p:spPr>
      </p:pic>
      <p:sp>
        <p:nvSpPr>
          <p:cNvPr id="8" name="TextBox 7"/>
          <p:cNvSpPr txBox="1"/>
          <p:nvPr/>
        </p:nvSpPr>
        <p:spPr>
          <a:xfrm>
            <a:off x="776149" y="514601"/>
            <a:ext cx="4474065" cy="523220"/>
          </a:xfrm>
          <a:prstGeom prst="rect">
            <a:avLst/>
          </a:prstGeom>
          <a:noFill/>
        </p:spPr>
        <p:txBody>
          <a:bodyPr wrap="none" rtlCol="0">
            <a:spAutoFit/>
          </a:bodyPr>
          <a:lstStyle/>
          <a:p>
            <a:r>
              <a:rPr lang="en-US" sz="2800" dirty="0">
                <a:latin typeface="Helvetica Neue"/>
                <a:cs typeface="Helvetica Neue"/>
              </a:rPr>
              <a:t>Set of potential languages:</a:t>
            </a:r>
          </a:p>
        </p:txBody>
      </p:sp>
      <p:pic>
        <p:nvPicPr>
          <p:cNvPr id="9" name="Picture 8"/>
          <p:cNvPicPr>
            <a:picLocks noChangeAspect="1"/>
          </p:cNvPicPr>
          <p:nvPr/>
        </p:nvPicPr>
        <p:blipFill>
          <a:blip r:embed="rId6"/>
          <a:stretch>
            <a:fillRect/>
          </a:stretch>
        </p:blipFill>
        <p:spPr>
          <a:xfrm>
            <a:off x="1146583" y="1119244"/>
            <a:ext cx="6845230" cy="384330"/>
          </a:xfrm>
          <a:prstGeom prst="rect">
            <a:avLst/>
          </a:prstGeom>
        </p:spPr>
      </p:pic>
      <p:sp>
        <p:nvSpPr>
          <p:cNvPr id="10" name="Rounded Rectangular Callout 9"/>
          <p:cNvSpPr/>
          <p:nvPr/>
        </p:nvSpPr>
        <p:spPr>
          <a:xfrm>
            <a:off x="1146584" y="1728834"/>
            <a:ext cx="3386830" cy="1499499"/>
          </a:xfrm>
          <a:prstGeom prst="wedgeRoundRectCallout">
            <a:avLst>
              <a:gd name="adj1" fmla="val 4152"/>
              <a:gd name="adj2" fmla="val 93089"/>
              <a:gd name="adj3" fmla="val 16667"/>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ounded Rectangular Callout 10"/>
          <p:cNvSpPr/>
          <p:nvPr/>
        </p:nvSpPr>
        <p:spPr>
          <a:xfrm>
            <a:off x="5027326" y="1728834"/>
            <a:ext cx="2964487" cy="1499499"/>
          </a:xfrm>
          <a:prstGeom prst="wedgeRoundRectCallout">
            <a:avLst>
              <a:gd name="adj1" fmla="val 11310"/>
              <a:gd name="adj2" fmla="val 115442"/>
              <a:gd name="adj3" fmla="val 16667"/>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1315478" y="1852322"/>
            <a:ext cx="412831" cy="584776"/>
          </a:xfrm>
          <a:prstGeom prst="rect">
            <a:avLst/>
          </a:prstGeom>
          <a:noFill/>
        </p:spPr>
        <p:txBody>
          <a:bodyPr wrap="none" rtlCol="0">
            <a:spAutoFit/>
          </a:bodyPr>
          <a:lstStyle/>
          <a:p>
            <a:r>
              <a:rPr lang="en-US" sz="3200" dirty="0">
                <a:latin typeface="Helvetica Neue"/>
                <a:cs typeface="Helvetica Neue"/>
              </a:rPr>
              <a:t>4</a:t>
            </a:r>
            <a:endParaRPr lang="en-US" sz="2000" dirty="0">
              <a:latin typeface="Helvetica Neue"/>
              <a:cs typeface="Helvetica Neue"/>
            </a:endParaRPr>
          </a:p>
        </p:txBody>
      </p:sp>
      <p:sp>
        <p:nvSpPr>
          <p:cNvPr id="2" name="TextBox 1"/>
          <p:cNvSpPr txBox="1"/>
          <p:nvPr/>
        </p:nvSpPr>
        <p:spPr>
          <a:xfrm>
            <a:off x="348525" y="6264381"/>
            <a:ext cx="2520041" cy="369332"/>
          </a:xfrm>
          <a:prstGeom prst="rect">
            <a:avLst/>
          </a:prstGeom>
          <a:noFill/>
        </p:spPr>
        <p:txBody>
          <a:bodyPr wrap="none" rtlCol="0">
            <a:spAutoFit/>
          </a:bodyPr>
          <a:lstStyle/>
          <a:p>
            <a:r>
              <a:rPr lang="en-US" dirty="0"/>
              <a:t>(Teacher’s language = L</a:t>
            </a:r>
            <a:r>
              <a:rPr lang="en-US" baseline="-25000" dirty="0"/>
              <a:t>8</a:t>
            </a:r>
            <a:r>
              <a:rPr lang="en-US" dirty="0"/>
              <a:t>)</a:t>
            </a:r>
          </a:p>
        </p:txBody>
      </p:sp>
      <p:sp>
        <p:nvSpPr>
          <p:cNvPr id="3" name="TextBox 2"/>
          <p:cNvSpPr txBox="1"/>
          <p:nvPr/>
        </p:nvSpPr>
        <p:spPr>
          <a:xfrm>
            <a:off x="6173085" y="1981813"/>
            <a:ext cx="882811" cy="769441"/>
          </a:xfrm>
          <a:prstGeom prst="rect">
            <a:avLst/>
          </a:prstGeom>
          <a:noFill/>
        </p:spPr>
        <p:txBody>
          <a:bodyPr wrap="square" rtlCol="0">
            <a:spAutoFit/>
          </a:bodyPr>
          <a:lstStyle/>
          <a:p>
            <a:r>
              <a:rPr lang="en-US" sz="4400" dirty="0">
                <a:latin typeface="Helvetica Neue"/>
                <a:cs typeface="Helvetica Neue"/>
              </a:rPr>
              <a:t>L</a:t>
            </a:r>
            <a:r>
              <a:rPr lang="en-US" sz="4400" baseline="-25000" dirty="0">
                <a:latin typeface="Helvetica Neue"/>
                <a:cs typeface="Helvetica Neue"/>
              </a:rPr>
              <a:t>4</a:t>
            </a:r>
            <a:endParaRPr lang="en-US" sz="4400" dirty="0">
              <a:latin typeface="Helvetica Neue"/>
              <a:cs typeface="Helvetica Neue"/>
            </a:endParaRPr>
          </a:p>
        </p:txBody>
      </p:sp>
      <p:sp>
        <p:nvSpPr>
          <p:cNvPr id="13" name="TextBox 12"/>
          <p:cNvSpPr txBox="1"/>
          <p:nvPr/>
        </p:nvSpPr>
        <p:spPr>
          <a:xfrm>
            <a:off x="1949412" y="1852322"/>
            <a:ext cx="412831" cy="584776"/>
          </a:xfrm>
          <a:prstGeom prst="rect">
            <a:avLst/>
          </a:prstGeom>
          <a:noFill/>
        </p:spPr>
        <p:txBody>
          <a:bodyPr wrap="none" rtlCol="0">
            <a:spAutoFit/>
          </a:bodyPr>
          <a:lstStyle/>
          <a:p>
            <a:r>
              <a:rPr lang="en-US" sz="3200" dirty="0">
                <a:latin typeface="Helvetica Neue"/>
                <a:cs typeface="Helvetica Neue"/>
              </a:rPr>
              <a:t>2</a:t>
            </a:r>
            <a:endParaRPr lang="en-US" sz="2000" dirty="0">
              <a:latin typeface="Helvetica Neue"/>
              <a:cs typeface="Helvetica Neue"/>
            </a:endParaRPr>
          </a:p>
        </p:txBody>
      </p:sp>
      <p:sp>
        <p:nvSpPr>
          <p:cNvPr id="14" name="TextBox 13"/>
          <p:cNvSpPr txBox="1"/>
          <p:nvPr/>
        </p:nvSpPr>
        <p:spPr>
          <a:xfrm>
            <a:off x="2662150" y="1852322"/>
            <a:ext cx="412831" cy="584776"/>
          </a:xfrm>
          <a:prstGeom prst="rect">
            <a:avLst/>
          </a:prstGeom>
          <a:noFill/>
        </p:spPr>
        <p:txBody>
          <a:bodyPr wrap="none" rtlCol="0">
            <a:spAutoFit/>
          </a:bodyPr>
          <a:lstStyle/>
          <a:p>
            <a:r>
              <a:rPr lang="en-US" sz="3200" dirty="0">
                <a:latin typeface="Helvetica Neue"/>
                <a:cs typeface="Helvetica Neue"/>
              </a:rPr>
              <a:t>7</a:t>
            </a:r>
            <a:endParaRPr lang="en-US" sz="2000" dirty="0">
              <a:latin typeface="Helvetica Neue"/>
              <a:cs typeface="Helvetica Neue"/>
            </a:endParaRPr>
          </a:p>
        </p:txBody>
      </p:sp>
      <p:sp>
        <p:nvSpPr>
          <p:cNvPr id="6" name="TextBox 5"/>
          <p:cNvSpPr txBox="1"/>
          <p:nvPr/>
        </p:nvSpPr>
        <p:spPr>
          <a:xfrm>
            <a:off x="6173085" y="1977669"/>
            <a:ext cx="707544" cy="1046440"/>
          </a:xfrm>
          <a:prstGeom prst="rect">
            <a:avLst/>
          </a:prstGeom>
          <a:noFill/>
        </p:spPr>
        <p:txBody>
          <a:bodyPr wrap="none" rtlCol="0">
            <a:spAutoFit/>
          </a:bodyPr>
          <a:lstStyle/>
          <a:p>
            <a:r>
              <a:rPr lang="en-US" sz="4400" dirty="0">
                <a:latin typeface="Helvetica Neue"/>
                <a:cs typeface="Helvetica Neue"/>
              </a:rPr>
              <a:t>L</a:t>
            </a:r>
            <a:r>
              <a:rPr lang="en-US" sz="4400" baseline="-25000" dirty="0">
                <a:latin typeface="Helvetica Neue"/>
                <a:cs typeface="Helvetica Neue"/>
              </a:rPr>
              <a:t>7</a:t>
            </a:r>
            <a:endParaRPr lang="en-US" dirty="0">
              <a:latin typeface="Helvetica Neue"/>
              <a:cs typeface="Helvetica Neue"/>
            </a:endParaRPr>
          </a:p>
          <a:p>
            <a:endParaRPr lang="en-US" dirty="0"/>
          </a:p>
        </p:txBody>
      </p:sp>
      <p:sp>
        <p:nvSpPr>
          <p:cNvPr id="15" name="TextBox 14"/>
          <p:cNvSpPr txBox="1"/>
          <p:nvPr/>
        </p:nvSpPr>
        <p:spPr>
          <a:xfrm>
            <a:off x="3313725" y="1851189"/>
            <a:ext cx="412831" cy="584776"/>
          </a:xfrm>
          <a:prstGeom prst="rect">
            <a:avLst/>
          </a:prstGeom>
          <a:noFill/>
        </p:spPr>
        <p:txBody>
          <a:bodyPr wrap="none" rtlCol="0">
            <a:spAutoFit/>
          </a:bodyPr>
          <a:lstStyle/>
          <a:p>
            <a:r>
              <a:rPr lang="en-US" sz="3200" dirty="0">
                <a:latin typeface="Helvetica Neue"/>
                <a:cs typeface="Helvetica Neue"/>
              </a:rPr>
              <a:t>8</a:t>
            </a:r>
            <a:endParaRPr lang="en-US" sz="2000" dirty="0">
              <a:latin typeface="Helvetica Neue"/>
              <a:cs typeface="Helvetica Neue"/>
            </a:endParaRPr>
          </a:p>
        </p:txBody>
      </p:sp>
      <p:sp>
        <p:nvSpPr>
          <p:cNvPr id="16" name="TextBox 15"/>
          <p:cNvSpPr txBox="1"/>
          <p:nvPr/>
        </p:nvSpPr>
        <p:spPr>
          <a:xfrm>
            <a:off x="6173085" y="1981814"/>
            <a:ext cx="707544" cy="769441"/>
          </a:xfrm>
          <a:prstGeom prst="rect">
            <a:avLst/>
          </a:prstGeom>
          <a:noFill/>
        </p:spPr>
        <p:txBody>
          <a:bodyPr wrap="none" rtlCol="0">
            <a:spAutoFit/>
          </a:bodyPr>
          <a:lstStyle/>
          <a:p>
            <a:r>
              <a:rPr lang="en-US" sz="4400" dirty="0">
                <a:latin typeface="Helvetica Neue"/>
                <a:cs typeface="Helvetica Neue"/>
              </a:rPr>
              <a:t>L</a:t>
            </a:r>
            <a:r>
              <a:rPr lang="en-US" sz="4400" baseline="-25000" dirty="0">
                <a:latin typeface="Helvetica Neue"/>
                <a:cs typeface="Helvetica Neue"/>
              </a:rPr>
              <a:t>8</a:t>
            </a:r>
            <a:endParaRPr lang="en-US" dirty="0">
              <a:latin typeface="Helvetica Neue"/>
              <a:cs typeface="Helvetica Neue"/>
            </a:endParaRPr>
          </a:p>
        </p:txBody>
      </p:sp>
      <p:sp>
        <p:nvSpPr>
          <p:cNvPr id="17" name="TextBox 16"/>
          <p:cNvSpPr txBox="1"/>
          <p:nvPr/>
        </p:nvSpPr>
        <p:spPr>
          <a:xfrm>
            <a:off x="3954087" y="1849296"/>
            <a:ext cx="412831" cy="584776"/>
          </a:xfrm>
          <a:prstGeom prst="rect">
            <a:avLst/>
          </a:prstGeom>
          <a:noFill/>
        </p:spPr>
        <p:txBody>
          <a:bodyPr wrap="none" rtlCol="0">
            <a:spAutoFit/>
          </a:bodyPr>
          <a:lstStyle/>
          <a:p>
            <a:r>
              <a:rPr lang="en-US" sz="3200" dirty="0">
                <a:latin typeface="Helvetica Neue"/>
                <a:cs typeface="Helvetica Neue"/>
              </a:rPr>
              <a:t>6</a:t>
            </a:r>
            <a:endParaRPr lang="en-US" sz="2000" dirty="0">
              <a:latin typeface="Helvetica Neue"/>
              <a:cs typeface="Helvetica Neue"/>
            </a:endParaRPr>
          </a:p>
        </p:txBody>
      </p:sp>
      <p:sp>
        <p:nvSpPr>
          <p:cNvPr id="18" name="TextBox 17"/>
          <p:cNvSpPr txBox="1"/>
          <p:nvPr/>
        </p:nvSpPr>
        <p:spPr>
          <a:xfrm>
            <a:off x="1315478" y="2439333"/>
            <a:ext cx="412831" cy="584776"/>
          </a:xfrm>
          <a:prstGeom prst="rect">
            <a:avLst/>
          </a:prstGeom>
          <a:noFill/>
        </p:spPr>
        <p:txBody>
          <a:bodyPr wrap="none" rtlCol="0">
            <a:spAutoFit/>
          </a:bodyPr>
          <a:lstStyle/>
          <a:p>
            <a:r>
              <a:rPr lang="en-US" sz="3200" dirty="0">
                <a:latin typeface="Helvetica Neue"/>
                <a:cs typeface="Helvetica Neue"/>
              </a:rPr>
              <a:t>3</a:t>
            </a:r>
            <a:endParaRPr lang="en-US" sz="2000" dirty="0">
              <a:latin typeface="Helvetica Neue"/>
              <a:cs typeface="Helvetica Neue"/>
            </a:endParaRPr>
          </a:p>
        </p:txBody>
      </p:sp>
      <p:sp>
        <p:nvSpPr>
          <p:cNvPr id="19" name="TextBox 18"/>
          <p:cNvSpPr txBox="1"/>
          <p:nvPr/>
        </p:nvSpPr>
        <p:spPr>
          <a:xfrm>
            <a:off x="1914132" y="2405943"/>
            <a:ext cx="595035" cy="584776"/>
          </a:xfrm>
          <a:prstGeom prst="rect">
            <a:avLst/>
          </a:prstGeom>
          <a:noFill/>
        </p:spPr>
        <p:txBody>
          <a:bodyPr wrap="none" rtlCol="0">
            <a:spAutoFit/>
          </a:bodyPr>
          <a:lstStyle/>
          <a:p>
            <a:r>
              <a:rPr lang="en-US" sz="3200" dirty="0">
                <a:latin typeface="Helvetica Neue"/>
                <a:cs typeface="Helvetica Neue"/>
              </a:rPr>
              <a:t>…</a:t>
            </a:r>
            <a:endParaRPr lang="en-US" sz="2000" dirty="0">
              <a:latin typeface="Helvetica Neue"/>
              <a:cs typeface="Helvetica Neue"/>
            </a:endParaRPr>
          </a:p>
        </p:txBody>
      </p:sp>
    </p:spTree>
    <p:extLst>
      <p:ext uri="{BB962C8B-B14F-4D97-AF65-F5344CB8AC3E}">
        <p14:creationId xmlns:p14="http://schemas.microsoft.com/office/powerpoint/2010/main" val="31867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xit" presetSubtype="0" fill="hold" grpId="1" nodeType="withEffect">
                                  <p:stCondLst>
                                    <p:cond delay="0"/>
                                  </p:stCondLst>
                                  <p:childTnLst>
                                    <p:set>
                                      <p:cBhvr>
                                        <p:cTn id="24" dur="1" fill="hold">
                                          <p:stCondLst>
                                            <p:cond delay="0"/>
                                          </p:stCondLst>
                                        </p:cTn>
                                        <p:tgtEl>
                                          <p:spTgt spid="3"/>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2" nodeType="clickEffect">
                                  <p:stCondLst>
                                    <p:cond delay="0"/>
                                  </p:stCondLst>
                                  <p:childTnLst>
                                    <p:set>
                                      <p:cBhvr>
                                        <p:cTn id="28" dur="1" fill="hold">
                                          <p:stCondLst>
                                            <p:cond delay="0"/>
                                          </p:stCondLst>
                                        </p:cTn>
                                        <p:tgtEl>
                                          <p:spTgt spid="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xit" presetSubtype="0" fill="hold" grpId="3" nodeType="withEffect">
                                  <p:stCondLst>
                                    <p:cond delay="0"/>
                                  </p:stCondLst>
                                  <p:childTnLst>
                                    <p:set>
                                      <p:cBhvr>
                                        <p:cTn id="34" dur="1" fill="hold">
                                          <p:stCondLst>
                                            <p:cond delay="0"/>
                                          </p:stCondLst>
                                        </p:cTn>
                                        <p:tgtEl>
                                          <p:spTgt spid="3"/>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par>
                                <p:cTn id="43" presetID="1" presetClass="exit" presetSubtype="0" fill="hold" grpId="1" nodeType="withEffect">
                                  <p:stCondLst>
                                    <p:cond delay="0"/>
                                  </p:stCondLst>
                                  <p:childTnLst>
                                    <p:set>
                                      <p:cBhvr>
                                        <p:cTn id="44" dur="1" fill="hold">
                                          <p:stCondLst>
                                            <p:cond delay="0"/>
                                          </p:stCondLst>
                                        </p:cTn>
                                        <p:tgtEl>
                                          <p:spTgt spid="6"/>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7"/>
                                        </p:tgtEl>
                                        <p:attrNameLst>
                                          <p:attrName>style.visibility</p:attrName>
                                        </p:attrNameLst>
                                      </p:cBhvr>
                                      <p:to>
                                        <p:strVal val="visible"/>
                                      </p:to>
                                    </p:set>
                                  </p:childTnLst>
                                </p:cTn>
                              </p:par>
                              <p:par>
                                <p:cTn id="53" presetID="1" presetClass="exit" presetSubtype="0" fill="hold" grpId="1" nodeType="withEffect">
                                  <p:stCondLst>
                                    <p:cond delay="0"/>
                                  </p:stCondLst>
                                  <p:childTnLst>
                                    <p:set>
                                      <p:cBhvr>
                                        <p:cTn id="54" dur="1" fill="hold">
                                          <p:stCondLst>
                                            <p:cond delay="0"/>
                                          </p:stCondLst>
                                        </p:cTn>
                                        <p:tgtEl>
                                          <p:spTgt spid="16"/>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2" nodeType="clickEffect">
                                  <p:stCondLst>
                                    <p:cond delay="0"/>
                                  </p:stCondLst>
                                  <p:childTnLst>
                                    <p:set>
                                      <p:cBhvr>
                                        <p:cTn id="58" dur="1" fill="hold">
                                          <p:stCondLst>
                                            <p:cond delay="0"/>
                                          </p:stCondLst>
                                        </p:cTn>
                                        <p:tgtEl>
                                          <p:spTgt spid="1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8"/>
                                        </p:tgtEl>
                                        <p:attrNameLst>
                                          <p:attrName>style.visibility</p:attrName>
                                        </p:attrNameLst>
                                      </p:cBhvr>
                                      <p:to>
                                        <p:strVal val="visible"/>
                                      </p:to>
                                    </p:set>
                                  </p:childTnLst>
                                </p:cTn>
                              </p:par>
                              <p:par>
                                <p:cTn id="63" presetID="1" presetClass="exit" presetSubtype="0" fill="hold" grpId="3" nodeType="withEffect">
                                  <p:stCondLst>
                                    <p:cond delay="0"/>
                                  </p:stCondLst>
                                  <p:childTnLst>
                                    <p:set>
                                      <p:cBhvr>
                                        <p:cTn id="64" dur="1" fill="hold">
                                          <p:stCondLst>
                                            <p:cond delay="0"/>
                                          </p:stCondLst>
                                        </p:cTn>
                                        <p:tgtEl>
                                          <p:spTgt spid="16"/>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4" nodeType="clickEffect">
                                  <p:stCondLst>
                                    <p:cond delay="0"/>
                                  </p:stCondLst>
                                  <p:childTnLst>
                                    <p:set>
                                      <p:cBhvr>
                                        <p:cTn id="68" dur="1" fill="hold">
                                          <p:stCondLst>
                                            <p:cond delay="0"/>
                                          </p:stCondLst>
                                        </p:cTn>
                                        <p:tgtEl>
                                          <p:spTgt spid="16"/>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p:bldP spid="2" grpId="0"/>
      <p:bldP spid="3" grpId="0"/>
      <p:bldP spid="3" grpId="1"/>
      <p:bldP spid="3" grpId="2"/>
      <p:bldP spid="3" grpId="3"/>
      <p:bldP spid="13" grpId="0"/>
      <p:bldP spid="14" grpId="1"/>
      <p:bldP spid="6" grpId="0"/>
      <p:bldP spid="6" grpId="1"/>
      <p:bldP spid="15" grpId="0"/>
      <p:bldP spid="16" grpId="0"/>
      <p:bldP spid="16" grpId="1"/>
      <p:bldP spid="16" grpId="2"/>
      <p:bldP spid="16" grpId="3"/>
      <p:bldP spid="16" grpId="4"/>
      <p:bldP spid="17" grpId="0"/>
      <p:bldP spid="18" grpId="0"/>
      <p:bldP spid="1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Act 1: Exposition</a:t>
            </a:r>
            <a:endParaRPr lang="en-US" dirty="0"/>
          </a:p>
        </p:txBody>
      </p:sp>
      <p:sp>
        <p:nvSpPr>
          <p:cNvPr id="3" name="Content Placeholder 2"/>
          <p:cNvSpPr>
            <a:spLocks noGrp="1"/>
          </p:cNvSpPr>
          <p:nvPr>
            <p:ph idx="1"/>
          </p:nvPr>
        </p:nvSpPr>
        <p:spPr/>
        <p:txBody>
          <a:bodyPr>
            <a:normAutofit/>
          </a:bodyPr>
          <a:lstStyle/>
          <a:p>
            <a:pPr marL="0" indent="0">
              <a:buNone/>
            </a:pPr>
            <a:r>
              <a:rPr lang="en-US" dirty="0">
                <a:latin typeface="Helvetica Neue"/>
                <a:cs typeface="Helvetica Neue"/>
              </a:rPr>
              <a:t>Extrapolating from our example, we can show that </a:t>
            </a:r>
            <a:r>
              <a:rPr lang="en-US" u="sng" dirty="0">
                <a:latin typeface="Helvetica Neue"/>
                <a:cs typeface="Helvetica Neue"/>
              </a:rPr>
              <a:t>any</a:t>
            </a:r>
            <a:r>
              <a:rPr lang="en-US" dirty="0">
                <a:latin typeface="Helvetica Neue"/>
                <a:cs typeface="Helvetica Neue"/>
              </a:rPr>
              <a:t> language class consisting solely of finite languages* will be identifiable in the limit</a:t>
            </a:r>
          </a:p>
          <a:p>
            <a:pPr marL="400050" lvl="1" indent="0">
              <a:buNone/>
            </a:pPr>
            <a:r>
              <a:rPr lang="en-US" dirty="0">
                <a:latin typeface="Helvetica Neue"/>
                <a:cs typeface="Helvetica Neue"/>
              </a:rPr>
              <a:t>e.g.,                                           is learnable for all finite </a:t>
            </a:r>
            <a:r>
              <a:rPr lang="en-US" i="1" dirty="0">
                <a:latin typeface="Helvetica Neue"/>
                <a:cs typeface="Helvetica Neue"/>
              </a:rPr>
              <a:t>n</a:t>
            </a:r>
            <a:endParaRPr lang="en-US" sz="3200" b="1" dirty="0">
              <a:latin typeface="Helvetica Neue"/>
              <a:cs typeface="Helvetica Neue"/>
            </a:endParaRPr>
          </a:p>
        </p:txBody>
      </p:sp>
      <p:sp>
        <p:nvSpPr>
          <p:cNvPr id="4" name="TextBox 3"/>
          <p:cNvSpPr txBox="1"/>
          <p:nvPr/>
        </p:nvSpPr>
        <p:spPr>
          <a:xfrm>
            <a:off x="3580868" y="6214369"/>
            <a:ext cx="5302653" cy="369332"/>
          </a:xfrm>
          <a:prstGeom prst="rect">
            <a:avLst/>
          </a:prstGeom>
          <a:noFill/>
        </p:spPr>
        <p:txBody>
          <a:bodyPr wrap="none" rtlCol="0">
            <a:spAutoFit/>
          </a:bodyPr>
          <a:lstStyle/>
          <a:p>
            <a:r>
              <a:rPr lang="en-US" dirty="0"/>
              <a:t>* languages consisting of a finite number of sentences</a:t>
            </a:r>
          </a:p>
        </p:txBody>
      </p:sp>
      <p:pic>
        <p:nvPicPr>
          <p:cNvPr id="5" name="Picture 4"/>
          <p:cNvPicPr>
            <a:picLocks noChangeAspect="1"/>
          </p:cNvPicPr>
          <p:nvPr/>
        </p:nvPicPr>
        <p:blipFill>
          <a:blip r:embed="rId2"/>
          <a:stretch>
            <a:fillRect/>
          </a:stretch>
        </p:blipFill>
        <p:spPr>
          <a:xfrm>
            <a:off x="1798148" y="3771688"/>
            <a:ext cx="3899486" cy="350196"/>
          </a:xfrm>
          <a:prstGeom prst="rect">
            <a:avLst/>
          </a:prstGeom>
        </p:spPr>
      </p:pic>
    </p:spTree>
    <p:extLst>
      <p:ext uri="{BB962C8B-B14F-4D97-AF65-F5344CB8AC3E}">
        <p14:creationId xmlns:p14="http://schemas.microsoft.com/office/powerpoint/2010/main" val="3750150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Act 2: Crisis</a:t>
            </a:r>
            <a:endParaRPr lang="en-US" dirty="0"/>
          </a:p>
        </p:txBody>
      </p:sp>
      <p:sp>
        <p:nvSpPr>
          <p:cNvPr id="3" name="Content Placeholder 2"/>
          <p:cNvSpPr>
            <a:spLocks noGrp="1"/>
          </p:cNvSpPr>
          <p:nvPr>
            <p:ph idx="1"/>
          </p:nvPr>
        </p:nvSpPr>
        <p:spPr>
          <a:xfrm>
            <a:off x="457200" y="1600200"/>
            <a:ext cx="8229600" cy="4525963"/>
          </a:xfrm>
        </p:spPr>
        <p:txBody>
          <a:bodyPr/>
          <a:lstStyle/>
          <a:p>
            <a:pPr marL="0" indent="0">
              <a:buNone/>
            </a:pPr>
            <a:r>
              <a:rPr lang="en-US" b="1" dirty="0">
                <a:latin typeface="Helvetica Neue"/>
                <a:cs typeface="Helvetica Neue"/>
              </a:rPr>
              <a:t>Introducing infinity</a:t>
            </a:r>
            <a:endParaRPr lang="en-US" dirty="0">
              <a:latin typeface="Helvetica Neue"/>
              <a:cs typeface="Helvetica Neue"/>
            </a:endParaRPr>
          </a:p>
          <a:p>
            <a:pPr marL="0" indent="0">
              <a:buNone/>
            </a:pPr>
            <a:r>
              <a:rPr lang="en-US" dirty="0">
                <a:latin typeface="Helvetica Neue"/>
                <a:cs typeface="Helvetica Neue"/>
              </a:rPr>
              <a:t>Define a new language class:</a:t>
            </a:r>
          </a:p>
          <a:p>
            <a:pPr marL="0" indent="0">
              <a:buNone/>
            </a:pPr>
            <a:endParaRPr lang="en-US" dirty="0">
              <a:latin typeface="Helvetica Neue"/>
              <a:cs typeface="Helvetica Neue"/>
            </a:endParaRPr>
          </a:p>
          <a:p>
            <a:pPr marL="0" indent="0">
              <a:buNone/>
            </a:pPr>
            <a:endParaRPr lang="en-US" dirty="0">
              <a:latin typeface="Helvetica Neue"/>
              <a:cs typeface="Helvetica Neue"/>
            </a:endParaRPr>
          </a:p>
          <a:p>
            <a:pPr marL="0" indent="0">
              <a:buNone/>
            </a:pPr>
            <a:r>
              <a:rPr lang="en-US" dirty="0">
                <a:latin typeface="Helvetica Neue"/>
                <a:cs typeface="Helvetica Neue"/>
              </a:rPr>
              <a:t>Where        contains every sentence in       for all finite </a:t>
            </a:r>
            <a:r>
              <a:rPr lang="en-US" i="1" dirty="0">
                <a:latin typeface="Helvetica Neue"/>
                <a:cs typeface="Helvetica Neue"/>
              </a:rPr>
              <a:t>n</a:t>
            </a:r>
            <a:r>
              <a:rPr lang="en-US" dirty="0">
                <a:latin typeface="Helvetica Neue"/>
                <a:cs typeface="Helvetica Neue"/>
              </a:rPr>
              <a:t>.</a:t>
            </a:r>
          </a:p>
        </p:txBody>
      </p:sp>
      <p:pic>
        <p:nvPicPr>
          <p:cNvPr id="6" name="Picture 5"/>
          <p:cNvPicPr>
            <a:picLocks noChangeAspect="1"/>
          </p:cNvPicPr>
          <p:nvPr/>
        </p:nvPicPr>
        <p:blipFill>
          <a:blip r:embed="rId2"/>
          <a:stretch>
            <a:fillRect/>
          </a:stretch>
        </p:blipFill>
        <p:spPr>
          <a:xfrm>
            <a:off x="1607243" y="3102829"/>
            <a:ext cx="5942566" cy="514930"/>
          </a:xfrm>
          <a:prstGeom prst="rect">
            <a:avLst/>
          </a:prstGeom>
        </p:spPr>
      </p:pic>
      <p:pic>
        <p:nvPicPr>
          <p:cNvPr id="7" name="Picture 6"/>
          <p:cNvPicPr>
            <a:picLocks noChangeAspect="1"/>
          </p:cNvPicPr>
          <p:nvPr/>
        </p:nvPicPr>
        <p:blipFill>
          <a:blip r:embed="rId3"/>
          <a:stretch>
            <a:fillRect/>
          </a:stretch>
        </p:blipFill>
        <p:spPr>
          <a:xfrm>
            <a:off x="1873136" y="4040085"/>
            <a:ext cx="635000" cy="393700"/>
          </a:xfrm>
          <a:prstGeom prst="rect">
            <a:avLst/>
          </a:prstGeom>
        </p:spPr>
      </p:pic>
      <p:pic>
        <p:nvPicPr>
          <p:cNvPr id="8" name="Picture 7"/>
          <p:cNvPicPr>
            <a:picLocks noChangeAspect="1"/>
          </p:cNvPicPr>
          <p:nvPr/>
        </p:nvPicPr>
        <p:blipFill>
          <a:blip r:embed="rId4"/>
          <a:stretch>
            <a:fillRect/>
          </a:stretch>
        </p:blipFill>
        <p:spPr>
          <a:xfrm>
            <a:off x="7646877" y="4057726"/>
            <a:ext cx="508000" cy="393700"/>
          </a:xfrm>
          <a:prstGeom prst="rect">
            <a:avLst/>
          </a:prstGeom>
        </p:spPr>
      </p:pic>
    </p:spTree>
    <p:extLst>
      <p:ext uri="{BB962C8B-B14F-4D97-AF65-F5344CB8AC3E}">
        <p14:creationId xmlns:p14="http://schemas.microsoft.com/office/powerpoint/2010/main" val="582556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villain.jpg"/>
          <p:cNvPicPr>
            <a:picLocks noChangeAspect="1"/>
          </p:cNvPicPr>
          <p:nvPr/>
        </p:nvPicPr>
        <p:blipFill>
          <a:blip r:embed="rId3">
            <a:biLevel thresh="25000"/>
            <a:extLst>
              <a:ext uri="{BEBA8EAE-BF5A-486C-A8C5-ECC9F3942E4B}">
                <a14:imgProps xmlns:a14="http://schemas.microsoft.com/office/drawing/2010/main">
                  <a14:imgLayer r:embed="rId4">
                    <a14:imgEffect>
                      <a14:backgroundRemoval t="2927" b="98049" l="0" r="95000"/>
                    </a14:imgEffect>
                  </a14:imgLayer>
                </a14:imgProps>
              </a:ext>
              <a:ext uri="{28A0092B-C50C-407E-A947-70E740481C1C}">
                <a14:useLocalDpi xmlns:a14="http://schemas.microsoft.com/office/drawing/2010/main" val="0"/>
              </a:ext>
            </a:extLst>
          </a:blip>
          <a:stretch>
            <a:fillRect/>
          </a:stretch>
        </p:blipFill>
        <p:spPr>
          <a:xfrm flipH="1">
            <a:off x="776149" y="3404744"/>
            <a:ext cx="2092417" cy="2859637"/>
          </a:xfrm>
          <a:prstGeom prst="rect">
            <a:avLst/>
          </a:prstGeom>
        </p:spPr>
      </p:pic>
      <p:pic>
        <p:nvPicPr>
          <p:cNvPr id="5" name="Picture 4" descr="look_it_up.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06739" y="4338248"/>
            <a:ext cx="2490354" cy="1926133"/>
          </a:xfrm>
          <a:prstGeom prst="rect">
            <a:avLst/>
          </a:prstGeom>
        </p:spPr>
      </p:pic>
      <p:sp>
        <p:nvSpPr>
          <p:cNvPr id="8" name="TextBox 7"/>
          <p:cNvSpPr txBox="1"/>
          <p:nvPr/>
        </p:nvSpPr>
        <p:spPr>
          <a:xfrm>
            <a:off x="776149" y="514601"/>
            <a:ext cx="4474065" cy="523220"/>
          </a:xfrm>
          <a:prstGeom prst="rect">
            <a:avLst/>
          </a:prstGeom>
          <a:noFill/>
        </p:spPr>
        <p:txBody>
          <a:bodyPr wrap="none" rtlCol="0">
            <a:spAutoFit/>
          </a:bodyPr>
          <a:lstStyle/>
          <a:p>
            <a:r>
              <a:rPr lang="en-US" sz="2800" dirty="0">
                <a:latin typeface="Helvetica Neue"/>
                <a:cs typeface="Helvetica Neue"/>
              </a:rPr>
              <a:t>Set of potential languages:</a:t>
            </a:r>
          </a:p>
        </p:txBody>
      </p:sp>
      <p:sp>
        <p:nvSpPr>
          <p:cNvPr id="10" name="Rounded Rectangular Callout 9"/>
          <p:cNvSpPr/>
          <p:nvPr/>
        </p:nvSpPr>
        <p:spPr>
          <a:xfrm>
            <a:off x="1146584" y="1728834"/>
            <a:ext cx="3386830" cy="1499499"/>
          </a:xfrm>
          <a:prstGeom prst="wedgeRoundRectCallout">
            <a:avLst>
              <a:gd name="adj1" fmla="val 4152"/>
              <a:gd name="adj2" fmla="val 93089"/>
              <a:gd name="adj3" fmla="val 16667"/>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ounded Rectangular Callout 10"/>
          <p:cNvSpPr/>
          <p:nvPr/>
        </p:nvSpPr>
        <p:spPr>
          <a:xfrm>
            <a:off x="5027326" y="1728834"/>
            <a:ext cx="2964487" cy="1499499"/>
          </a:xfrm>
          <a:prstGeom prst="wedgeRoundRectCallout">
            <a:avLst>
              <a:gd name="adj1" fmla="val 11310"/>
              <a:gd name="adj2" fmla="val 115442"/>
              <a:gd name="adj3" fmla="val 16667"/>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1315478" y="1852322"/>
            <a:ext cx="640996" cy="584776"/>
          </a:xfrm>
          <a:prstGeom prst="rect">
            <a:avLst/>
          </a:prstGeom>
          <a:noFill/>
        </p:spPr>
        <p:txBody>
          <a:bodyPr wrap="none" rtlCol="0">
            <a:spAutoFit/>
          </a:bodyPr>
          <a:lstStyle/>
          <a:p>
            <a:r>
              <a:rPr lang="en-US" sz="3200" dirty="0">
                <a:latin typeface="Helvetica Neue"/>
                <a:cs typeface="Helvetica Neue"/>
              </a:rPr>
              <a:t>50</a:t>
            </a:r>
            <a:endParaRPr lang="en-US" sz="2000" dirty="0">
              <a:latin typeface="Helvetica Neue"/>
              <a:cs typeface="Helvetica Neue"/>
            </a:endParaRPr>
          </a:p>
        </p:txBody>
      </p:sp>
      <p:sp>
        <p:nvSpPr>
          <p:cNvPr id="3" name="TextBox 2"/>
          <p:cNvSpPr txBox="1"/>
          <p:nvPr/>
        </p:nvSpPr>
        <p:spPr>
          <a:xfrm>
            <a:off x="5943765" y="1981813"/>
            <a:ext cx="1217966" cy="769441"/>
          </a:xfrm>
          <a:prstGeom prst="rect">
            <a:avLst/>
          </a:prstGeom>
          <a:noFill/>
        </p:spPr>
        <p:txBody>
          <a:bodyPr wrap="square" rtlCol="0">
            <a:spAutoFit/>
          </a:bodyPr>
          <a:lstStyle/>
          <a:p>
            <a:r>
              <a:rPr lang="en-US" sz="4400" dirty="0">
                <a:latin typeface="Helvetica Neue"/>
                <a:cs typeface="Helvetica Neue"/>
              </a:rPr>
              <a:t>L</a:t>
            </a:r>
            <a:r>
              <a:rPr lang="en-US" sz="4400" baseline="-25000" dirty="0">
                <a:latin typeface="Helvetica Neue"/>
                <a:cs typeface="Helvetica Neue"/>
              </a:rPr>
              <a:t>50</a:t>
            </a:r>
            <a:endParaRPr lang="en-US" sz="4400" dirty="0">
              <a:latin typeface="Helvetica Neue"/>
              <a:cs typeface="Helvetica Neue"/>
            </a:endParaRPr>
          </a:p>
        </p:txBody>
      </p:sp>
      <p:sp>
        <p:nvSpPr>
          <p:cNvPr id="13" name="TextBox 12"/>
          <p:cNvSpPr txBox="1"/>
          <p:nvPr/>
        </p:nvSpPr>
        <p:spPr>
          <a:xfrm>
            <a:off x="2019972" y="1852322"/>
            <a:ext cx="412831" cy="584776"/>
          </a:xfrm>
          <a:prstGeom prst="rect">
            <a:avLst/>
          </a:prstGeom>
          <a:noFill/>
        </p:spPr>
        <p:txBody>
          <a:bodyPr wrap="none" rtlCol="0">
            <a:spAutoFit/>
          </a:bodyPr>
          <a:lstStyle/>
          <a:p>
            <a:r>
              <a:rPr lang="en-US" sz="3200" dirty="0">
                <a:latin typeface="Helvetica Neue"/>
                <a:cs typeface="Helvetica Neue"/>
              </a:rPr>
              <a:t>2</a:t>
            </a:r>
            <a:endParaRPr lang="en-US" sz="2000" dirty="0">
              <a:latin typeface="Helvetica Neue"/>
              <a:cs typeface="Helvetica Neue"/>
            </a:endParaRPr>
          </a:p>
        </p:txBody>
      </p:sp>
      <p:sp>
        <p:nvSpPr>
          <p:cNvPr id="14" name="TextBox 13"/>
          <p:cNvSpPr txBox="1"/>
          <p:nvPr/>
        </p:nvSpPr>
        <p:spPr>
          <a:xfrm>
            <a:off x="2468110" y="1852322"/>
            <a:ext cx="869161" cy="584776"/>
          </a:xfrm>
          <a:prstGeom prst="rect">
            <a:avLst/>
          </a:prstGeom>
          <a:noFill/>
        </p:spPr>
        <p:txBody>
          <a:bodyPr wrap="none" rtlCol="0">
            <a:spAutoFit/>
          </a:bodyPr>
          <a:lstStyle/>
          <a:p>
            <a:r>
              <a:rPr lang="en-US" sz="3200" dirty="0">
                <a:latin typeface="Helvetica Neue"/>
                <a:cs typeface="Helvetica Neue"/>
              </a:rPr>
              <a:t>754</a:t>
            </a:r>
            <a:endParaRPr lang="en-US" sz="2000" dirty="0">
              <a:latin typeface="Helvetica Neue"/>
              <a:cs typeface="Helvetica Neue"/>
            </a:endParaRPr>
          </a:p>
        </p:txBody>
      </p:sp>
      <p:sp>
        <p:nvSpPr>
          <p:cNvPr id="15" name="TextBox 14"/>
          <p:cNvSpPr txBox="1"/>
          <p:nvPr/>
        </p:nvSpPr>
        <p:spPr>
          <a:xfrm>
            <a:off x="3313725" y="1851189"/>
            <a:ext cx="1097326" cy="584776"/>
          </a:xfrm>
          <a:prstGeom prst="rect">
            <a:avLst/>
          </a:prstGeom>
          <a:noFill/>
        </p:spPr>
        <p:txBody>
          <a:bodyPr wrap="none" rtlCol="0">
            <a:spAutoFit/>
          </a:bodyPr>
          <a:lstStyle/>
          <a:p>
            <a:r>
              <a:rPr lang="en-US" sz="3200" dirty="0">
                <a:latin typeface="Helvetica Neue"/>
                <a:cs typeface="Helvetica Neue"/>
              </a:rPr>
              <a:t>1800</a:t>
            </a:r>
            <a:endParaRPr lang="en-US" sz="2000" dirty="0">
              <a:latin typeface="Helvetica Neue"/>
              <a:cs typeface="Helvetica Neue"/>
            </a:endParaRPr>
          </a:p>
        </p:txBody>
      </p:sp>
      <p:sp>
        <p:nvSpPr>
          <p:cNvPr id="19" name="TextBox 18"/>
          <p:cNvSpPr txBox="1"/>
          <p:nvPr/>
        </p:nvSpPr>
        <p:spPr>
          <a:xfrm>
            <a:off x="1352841" y="2405943"/>
            <a:ext cx="595035" cy="584776"/>
          </a:xfrm>
          <a:prstGeom prst="rect">
            <a:avLst/>
          </a:prstGeom>
          <a:noFill/>
        </p:spPr>
        <p:txBody>
          <a:bodyPr wrap="none" rtlCol="0">
            <a:spAutoFit/>
          </a:bodyPr>
          <a:lstStyle/>
          <a:p>
            <a:r>
              <a:rPr lang="en-US" sz="3200" dirty="0">
                <a:latin typeface="Helvetica Neue"/>
                <a:cs typeface="Helvetica Neue"/>
              </a:rPr>
              <a:t>…</a:t>
            </a:r>
            <a:endParaRPr lang="en-US" sz="2000" dirty="0">
              <a:latin typeface="Helvetica Neue"/>
              <a:cs typeface="Helvetica Neue"/>
            </a:endParaRPr>
          </a:p>
        </p:txBody>
      </p:sp>
      <p:pic>
        <p:nvPicPr>
          <p:cNvPr id="20" name="Picture 19"/>
          <p:cNvPicPr>
            <a:picLocks noChangeAspect="1"/>
          </p:cNvPicPr>
          <p:nvPr/>
        </p:nvPicPr>
        <p:blipFill>
          <a:blip r:embed="rId6"/>
          <a:stretch>
            <a:fillRect/>
          </a:stretch>
        </p:blipFill>
        <p:spPr>
          <a:xfrm>
            <a:off x="2450444" y="1109461"/>
            <a:ext cx="4712426" cy="408337"/>
          </a:xfrm>
          <a:prstGeom prst="rect">
            <a:avLst/>
          </a:prstGeom>
        </p:spPr>
      </p:pic>
      <p:sp>
        <p:nvSpPr>
          <p:cNvPr id="22" name="TextBox 21"/>
          <p:cNvSpPr txBox="1"/>
          <p:nvPr/>
        </p:nvSpPr>
        <p:spPr>
          <a:xfrm>
            <a:off x="5944904" y="1981813"/>
            <a:ext cx="1217966" cy="769441"/>
          </a:xfrm>
          <a:prstGeom prst="rect">
            <a:avLst/>
          </a:prstGeom>
          <a:noFill/>
        </p:spPr>
        <p:txBody>
          <a:bodyPr wrap="square" rtlCol="0">
            <a:spAutoFit/>
          </a:bodyPr>
          <a:lstStyle/>
          <a:p>
            <a:r>
              <a:rPr lang="en-US" sz="4400" dirty="0">
                <a:latin typeface="Helvetica Neue"/>
                <a:cs typeface="Helvetica Neue"/>
              </a:rPr>
              <a:t>L</a:t>
            </a:r>
            <a:r>
              <a:rPr lang="en-US" sz="4400" baseline="-25000" dirty="0">
                <a:latin typeface="Helvetica Neue"/>
                <a:cs typeface="Helvetica Neue"/>
              </a:rPr>
              <a:t>754</a:t>
            </a:r>
            <a:endParaRPr lang="en-US" sz="4400" dirty="0">
              <a:latin typeface="Helvetica Neue"/>
              <a:cs typeface="Helvetica Neue"/>
            </a:endParaRPr>
          </a:p>
        </p:txBody>
      </p:sp>
      <p:sp>
        <p:nvSpPr>
          <p:cNvPr id="23" name="TextBox 22"/>
          <p:cNvSpPr txBox="1"/>
          <p:nvPr/>
        </p:nvSpPr>
        <p:spPr>
          <a:xfrm>
            <a:off x="5943765" y="1995302"/>
            <a:ext cx="1540700" cy="769441"/>
          </a:xfrm>
          <a:prstGeom prst="rect">
            <a:avLst/>
          </a:prstGeom>
          <a:noFill/>
        </p:spPr>
        <p:txBody>
          <a:bodyPr wrap="square" rtlCol="0">
            <a:spAutoFit/>
          </a:bodyPr>
          <a:lstStyle/>
          <a:p>
            <a:r>
              <a:rPr lang="en-US" sz="4400" dirty="0">
                <a:latin typeface="Helvetica Neue"/>
                <a:cs typeface="Helvetica Neue"/>
              </a:rPr>
              <a:t>L</a:t>
            </a:r>
            <a:r>
              <a:rPr lang="en-US" sz="4400" baseline="-25000" dirty="0">
                <a:latin typeface="Helvetica Neue"/>
                <a:cs typeface="Helvetica Neue"/>
              </a:rPr>
              <a:t>1800</a:t>
            </a:r>
            <a:endParaRPr lang="en-US" sz="4400" dirty="0">
              <a:latin typeface="Helvetica Neue"/>
              <a:cs typeface="Helvetica Neue"/>
            </a:endParaRPr>
          </a:p>
        </p:txBody>
      </p:sp>
      <p:sp>
        <p:nvSpPr>
          <p:cNvPr id="24" name="TextBox 23"/>
          <p:cNvSpPr txBox="1"/>
          <p:nvPr/>
        </p:nvSpPr>
        <p:spPr>
          <a:xfrm>
            <a:off x="5922050" y="1981396"/>
            <a:ext cx="1540700" cy="769441"/>
          </a:xfrm>
          <a:prstGeom prst="rect">
            <a:avLst/>
          </a:prstGeom>
          <a:noFill/>
        </p:spPr>
        <p:txBody>
          <a:bodyPr wrap="square" rtlCol="0">
            <a:spAutoFit/>
          </a:bodyPr>
          <a:lstStyle/>
          <a:p>
            <a:r>
              <a:rPr lang="en-US" sz="4400" dirty="0">
                <a:latin typeface="Helvetica Neue"/>
                <a:cs typeface="Helvetica Neue"/>
              </a:rPr>
              <a:t>…</a:t>
            </a:r>
          </a:p>
        </p:txBody>
      </p:sp>
    </p:spTree>
    <p:extLst>
      <p:ext uri="{BB962C8B-B14F-4D97-AF65-F5344CB8AC3E}">
        <p14:creationId xmlns:p14="http://schemas.microsoft.com/office/powerpoint/2010/main" val="612709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xit" presetSubtype="0" fill="hold" grpId="1" nodeType="withEffect">
                                  <p:stCondLst>
                                    <p:cond delay="0"/>
                                  </p:stCondLst>
                                  <p:childTnLst>
                                    <p:set>
                                      <p:cBhvr>
                                        <p:cTn id="20" dur="1" fill="hold">
                                          <p:stCondLst>
                                            <p:cond delay="0"/>
                                          </p:stCondLst>
                                        </p:cTn>
                                        <p:tgtEl>
                                          <p:spTgt spid="3"/>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xit" presetSubtype="0" fill="hold" grpId="3" nodeType="withEffect">
                                  <p:stCondLst>
                                    <p:cond delay="0"/>
                                  </p:stCondLst>
                                  <p:childTnLst>
                                    <p:set>
                                      <p:cBhvr>
                                        <p:cTn id="30" dur="1" fill="hold">
                                          <p:stCondLst>
                                            <p:cond delay="0"/>
                                          </p:stCondLst>
                                        </p:cTn>
                                        <p:tgtEl>
                                          <p:spTgt spid="3"/>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xit" presetSubtype="0" fill="hold" grpId="1" nodeType="withEffect">
                                  <p:stCondLst>
                                    <p:cond delay="0"/>
                                  </p:stCondLst>
                                  <p:childTnLst>
                                    <p:set>
                                      <p:cBhvr>
                                        <p:cTn id="40" dur="1" fill="hold">
                                          <p:stCondLst>
                                            <p:cond delay="0"/>
                                          </p:stCondLst>
                                        </p:cTn>
                                        <p:tgtEl>
                                          <p:spTgt spid="22"/>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par>
                                <p:cTn id="49" presetID="1" presetClass="exit" presetSubtype="0" fill="hold" grpId="1" nodeType="withEffect">
                                  <p:stCondLst>
                                    <p:cond delay="0"/>
                                  </p:stCondLst>
                                  <p:childTnLst>
                                    <p:set>
                                      <p:cBhvr>
                                        <p:cTn id="50" dur="1" fill="hold">
                                          <p:stCondLst>
                                            <p:cond delay="0"/>
                                          </p:stCondLst>
                                        </p:cTn>
                                        <p:tgtEl>
                                          <p:spTgt spid="23"/>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p:bldP spid="3" grpId="0"/>
      <p:bldP spid="3" grpId="1"/>
      <p:bldP spid="3" grpId="2"/>
      <p:bldP spid="3" grpId="3"/>
      <p:bldP spid="13" grpId="0"/>
      <p:bldP spid="14" grpId="0"/>
      <p:bldP spid="15" grpId="0"/>
      <p:bldP spid="19" grpId="0"/>
      <p:bldP spid="22" grpId="0"/>
      <p:bldP spid="22" grpId="1"/>
      <p:bldP spid="23" grpId="0"/>
      <p:bldP spid="23" grpId="1"/>
      <p:bldP spid="2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 2: Crisis</a:t>
            </a:r>
          </a:p>
        </p:txBody>
      </p:sp>
      <p:sp>
        <p:nvSpPr>
          <p:cNvPr id="3" name="Content Placeholder 2"/>
          <p:cNvSpPr>
            <a:spLocks noGrp="1"/>
          </p:cNvSpPr>
          <p:nvPr>
            <p:ph idx="1"/>
          </p:nvPr>
        </p:nvSpPr>
        <p:spPr/>
        <p:txBody>
          <a:bodyPr/>
          <a:lstStyle/>
          <a:p>
            <a:r>
              <a:rPr lang="en-US" dirty="0"/>
              <a:t>Remember our definition of learning</a:t>
            </a:r>
          </a:p>
          <a:p>
            <a:r>
              <a:rPr lang="en-US" i="1" dirty="0">
                <a:solidFill>
                  <a:srgbClr val="FF0000"/>
                </a:solidFill>
                <a:latin typeface="Helvetica Neue"/>
                <a:cs typeface="Helvetica Neue"/>
              </a:rPr>
              <a:t>Learning</a:t>
            </a:r>
            <a:r>
              <a:rPr lang="en-US" dirty="0">
                <a:solidFill>
                  <a:srgbClr val="FF0000"/>
                </a:solidFill>
                <a:latin typeface="Helvetica Neue"/>
                <a:cs typeface="Helvetica Neue"/>
              </a:rPr>
              <a:t> </a:t>
            </a:r>
            <a:r>
              <a:rPr lang="en-US" dirty="0">
                <a:latin typeface="Helvetica Neue"/>
                <a:cs typeface="Helvetica Neue"/>
              </a:rPr>
              <a:t>:= language identification in the limit. a point at which a learner</a:t>
            </a:r>
            <a:r>
              <a:rPr lang="ja-JP" altLang="en-US" dirty="0">
                <a:latin typeface="Helvetica Neue"/>
                <a:cs typeface="Helvetica Neue"/>
              </a:rPr>
              <a:t>’</a:t>
            </a:r>
            <a:r>
              <a:rPr lang="en-US" dirty="0">
                <a:latin typeface="Helvetica Neue"/>
                <a:cs typeface="Helvetica Neue"/>
              </a:rPr>
              <a:t>s hypothesis is correct </a:t>
            </a:r>
            <a:r>
              <a:rPr lang="en-US" u="sng" dirty="0">
                <a:latin typeface="Helvetica Neue"/>
                <a:cs typeface="Helvetica Neue"/>
              </a:rPr>
              <a:t>and</a:t>
            </a:r>
            <a:r>
              <a:rPr lang="en-US" dirty="0">
                <a:latin typeface="Helvetica Neue"/>
                <a:cs typeface="Helvetica Neue"/>
              </a:rPr>
              <a:t> never changes</a:t>
            </a:r>
          </a:p>
          <a:p>
            <a:endParaRPr lang="en-US" dirty="0"/>
          </a:p>
        </p:txBody>
      </p:sp>
    </p:spTree>
    <p:extLst>
      <p:ext uri="{BB962C8B-B14F-4D97-AF65-F5344CB8AC3E}">
        <p14:creationId xmlns:p14="http://schemas.microsoft.com/office/powerpoint/2010/main" val="11519640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Act 2: Crisis</a:t>
            </a:r>
          </a:p>
        </p:txBody>
      </p:sp>
      <p:sp>
        <p:nvSpPr>
          <p:cNvPr id="3" name="Content Placeholder 2"/>
          <p:cNvSpPr>
            <a:spLocks noGrp="1"/>
          </p:cNvSpPr>
          <p:nvPr>
            <p:ph idx="1"/>
          </p:nvPr>
        </p:nvSpPr>
        <p:spPr/>
        <p:txBody>
          <a:bodyPr/>
          <a:lstStyle/>
          <a:p>
            <a:pPr marL="0" indent="0">
              <a:buNone/>
            </a:pPr>
            <a:r>
              <a:rPr lang="en-US" dirty="0">
                <a:latin typeface="Helvetica Neue"/>
                <a:cs typeface="Helvetica Neue"/>
              </a:rPr>
              <a:t>Does there exist a learner that is able to correctly distinguish between the languages in the class</a:t>
            </a:r>
          </a:p>
          <a:p>
            <a:pPr marL="0" indent="0">
              <a:buNone/>
            </a:pPr>
            <a:endParaRPr lang="en-US" dirty="0">
              <a:latin typeface="Helvetica Neue"/>
              <a:cs typeface="Helvetica Neue"/>
            </a:endParaRPr>
          </a:p>
          <a:p>
            <a:pPr marL="0" indent="0">
              <a:buNone/>
            </a:pPr>
            <a:endParaRPr lang="en-US" dirty="0">
              <a:latin typeface="Helvetica Neue"/>
              <a:cs typeface="Helvetica Neue"/>
            </a:endParaRPr>
          </a:p>
          <a:p>
            <a:pPr marL="0" indent="0">
              <a:buNone/>
            </a:pPr>
            <a:r>
              <a:rPr lang="en-US" dirty="0">
                <a:latin typeface="Helvetica Neue"/>
                <a:cs typeface="Helvetica Neue"/>
              </a:rPr>
              <a:t>in the limit? </a:t>
            </a:r>
          </a:p>
          <a:p>
            <a:pPr lvl="1"/>
            <a:r>
              <a:rPr lang="en-US" dirty="0">
                <a:latin typeface="Helvetica Neue"/>
                <a:cs typeface="Helvetica Neue"/>
              </a:rPr>
              <a:t>If yes, what should their strategy be? </a:t>
            </a:r>
          </a:p>
          <a:p>
            <a:pPr lvl="1"/>
            <a:r>
              <a:rPr lang="en-US" dirty="0">
                <a:latin typeface="Helvetica Neue"/>
                <a:cs typeface="Helvetica Neue"/>
              </a:rPr>
              <a:t>If no, why not?</a:t>
            </a:r>
          </a:p>
        </p:txBody>
      </p:sp>
      <p:pic>
        <p:nvPicPr>
          <p:cNvPr id="4" name="Picture 3"/>
          <p:cNvPicPr>
            <a:picLocks noChangeAspect="1"/>
          </p:cNvPicPr>
          <p:nvPr/>
        </p:nvPicPr>
        <p:blipFill>
          <a:blip r:embed="rId3"/>
          <a:stretch>
            <a:fillRect/>
          </a:stretch>
        </p:blipFill>
        <p:spPr>
          <a:xfrm>
            <a:off x="1607243" y="3501422"/>
            <a:ext cx="5942566" cy="514930"/>
          </a:xfrm>
          <a:prstGeom prst="rect">
            <a:avLst/>
          </a:prstGeom>
        </p:spPr>
      </p:pic>
    </p:spTree>
    <p:extLst>
      <p:ext uri="{BB962C8B-B14F-4D97-AF65-F5344CB8AC3E}">
        <p14:creationId xmlns:p14="http://schemas.microsoft.com/office/powerpoint/2010/main" val="1000690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Helvetica Neue"/>
                <a:cs typeface="Helvetica Neue"/>
              </a:rPr>
              <a:t>Outline</a:t>
            </a:r>
          </a:p>
        </p:txBody>
      </p:sp>
      <p:sp>
        <p:nvSpPr>
          <p:cNvPr id="3" name="Content Placeholder 2"/>
          <p:cNvSpPr>
            <a:spLocks noGrp="1"/>
          </p:cNvSpPr>
          <p:nvPr>
            <p:ph idx="1"/>
          </p:nvPr>
        </p:nvSpPr>
        <p:spPr/>
        <p:txBody>
          <a:bodyPr>
            <a:normAutofit/>
          </a:bodyPr>
          <a:lstStyle/>
          <a:p>
            <a:pPr marL="0" indent="0">
              <a:buNone/>
            </a:pPr>
            <a:r>
              <a:rPr lang="en-US" dirty="0"/>
              <a:t>Poverty of Stimulus</a:t>
            </a:r>
          </a:p>
          <a:p>
            <a:pPr marL="0" indent="0">
              <a:buNone/>
            </a:pPr>
            <a:endParaRPr lang="en-US" dirty="0"/>
          </a:p>
          <a:p>
            <a:pPr marL="0" indent="0">
              <a:buNone/>
            </a:pPr>
            <a:r>
              <a:rPr lang="en-US" dirty="0"/>
              <a:t>Gold’s theorem</a:t>
            </a:r>
          </a:p>
          <a:p>
            <a:pPr marL="0" indent="0">
              <a:buNone/>
            </a:pPr>
            <a:endParaRPr lang="en-US" dirty="0"/>
          </a:p>
          <a:p>
            <a:pPr marL="0" indent="0">
              <a:buNone/>
            </a:pPr>
            <a:r>
              <a:rPr lang="en-US" dirty="0"/>
              <a:t>Problem of induction</a:t>
            </a:r>
          </a:p>
          <a:p>
            <a:pPr marL="0" indent="0">
              <a:buNone/>
            </a:pPr>
            <a:endParaRPr lang="en-US" dirty="0"/>
          </a:p>
          <a:p>
            <a:pPr marL="0" indent="0">
              <a:buNone/>
            </a:pPr>
            <a:r>
              <a:rPr lang="en-US" dirty="0"/>
              <a:t>New riddle of induction</a:t>
            </a:r>
          </a:p>
          <a:p>
            <a:pPr marL="0" indent="0">
              <a:buNone/>
            </a:pPr>
            <a:endParaRPr lang="en-US" dirty="0"/>
          </a:p>
        </p:txBody>
      </p:sp>
    </p:spTree>
    <p:extLst>
      <p:ext uri="{BB962C8B-B14F-4D97-AF65-F5344CB8AC3E}">
        <p14:creationId xmlns:p14="http://schemas.microsoft.com/office/powerpoint/2010/main" val="7484394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Act 3: Resolution</a:t>
            </a:r>
            <a:endParaRPr lang="en-US" dirty="0"/>
          </a:p>
        </p:txBody>
      </p:sp>
      <p:sp>
        <p:nvSpPr>
          <p:cNvPr id="3" name="Content Placeholder 2"/>
          <p:cNvSpPr>
            <a:spLocks noGrp="1"/>
          </p:cNvSpPr>
          <p:nvPr>
            <p:ph idx="1"/>
          </p:nvPr>
        </p:nvSpPr>
        <p:spPr/>
        <p:txBody>
          <a:bodyPr>
            <a:normAutofit/>
          </a:bodyPr>
          <a:lstStyle/>
          <a:p>
            <a:pPr marL="0" indent="0">
              <a:buNone/>
            </a:pPr>
            <a:r>
              <a:rPr lang="en-US" sz="2800" b="1" dirty="0">
                <a:latin typeface="Helvetica Neue"/>
                <a:cs typeface="Helvetica Neue"/>
              </a:rPr>
              <a:t>Gold’s Theorem:</a:t>
            </a:r>
          </a:p>
          <a:p>
            <a:pPr marL="0" indent="0">
              <a:buNone/>
            </a:pPr>
            <a:r>
              <a:rPr lang="en-US" sz="2800" dirty="0">
                <a:latin typeface="Helvetica Neue"/>
                <a:ea typeface="ＭＳ Ｐゴシック" charset="0"/>
                <a:cs typeface="Helvetica Neue"/>
              </a:rPr>
              <a:t>Provided with just a text, any set of languages which contains all finite languages and at least one infinite language is </a:t>
            </a:r>
            <a:r>
              <a:rPr lang="en-US" sz="2800" u="sng" dirty="0">
                <a:latin typeface="Helvetica Neue"/>
                <a:ea typeface="ＭＳ Ｐゴシック" charset="0"/>
                <a:cs typeface="Helvetica Neue"/>
              </a:rPr>
              <a:t>not</a:t>
            </a:r>
            <a:r>
              <a:rPr lang="en-US" sz="2800" dirty="0">
                <a:latin typeface="Helvetica Neue"/>
                <a:ea typeface="ＭＳ Ｐゴシック" charset="0"/>
                <a:cs typeface="Helvetica Neue"/>
              </a:rPr>
              <a:t> identifiable in the limit.</a:t>
            </a:r>
          </a:p>
          <a:p>
            <a:pPr marL="0" indent="0">
              <a:buNone/>
            </a:pPr>
            <a:endParaRPr lang="en-US" sz="2800" b="1" dirty="0">
              <a:latin typeface="Helvetica Neue"/>
              <a:ea typeface="ＭＳ Ｐゴシック" charset="0"/>
              <a:cs typeface="Helvetica Neue"/>
            </a:endParaRPr>
          </a:p>
          <a:p>
            <a:pPr marL="0" indent="0" algn="ctr">
              <a:buNone/>
            </a:pPr>
            <a:r>
              <a:rPr lang="en-US" sz="4800" b="1" dirty="0">
                <a:latin typeface="Helvetica Neue"/>
                <a:ea typeface="ＭＳ Ｐゴシック" charset="0"/>
                <a:cs typeface="Helvetica Neue"/>
              </a:rPr>
              <a:t>Why?</a:t>
            </a:r>
            <a:r>
              <a:rPr lang="en-US" sz="4800" b="1" dirty="0">
                <a:latin typeface="Helvetica Neue"/>
                <a:cs typeface="Helvetica Neue"/>
              </a:rPr>
              <a:t> </a:t>
            </a:r>
          </a:p>
        </p:txBody>
      </p:sp>
      <p:pic>
        <p:nvPicPr>
          <p:cNvPr id="4" name="Picture 3" descr="look_it_u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4568" y="4200030"/>
            <a:ext cx="2490354" cy="1926133"/>
          </a:xfrm>
          <a:prstGeom prst="rect">
            <a:avLst/>
          </a:prstGeom>
        </p:spPr>
      </p:pic>
    </p:spTree>
    <p:extLst>
      <p:ext uri="{BB962C8B-B14F-4D97-AF65-F5344CB8AC3E}">
        <p14:creationId xmlns:p14="http://schemas.microsoft.com/office/powerpoint/2010/main" val="4218288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Gold’s Theorem: Proof Sketch</a:t>
            </a:r>
            <a:endParaRPr lang="en-US" dirty="0"/>
          </a:p>
        </p:txBody>
      </p:sp>
      <p:sp>
        <p:nvSpPr>
          <p:cNvPr id="3" name="Content Placeholder 2"/>
          <p:cNvSpPr>
            <a:spLocks noGrp="1"/>
          </p:cNvSpPr>
          <p:nvPr>
            <p:ph idx="1"/>
          </p:nvPr>
        </p:nvSpPr>
        <p:spPr/>
        <p:txBody>
          <a:bodyPr>
            <a:normAutofit fontScale="92500" lnSpcReduction="10000"/>
          </a:bodyPr>
          <a:lstStyle/>
          <a:p>
            <a:pPr marL="0" indent="0">
              <a:lnSpc>
                <a:spcPct val="90000"/>
              </a:lnSpc>
              <a:buNone/>
            </a:pPr>
            <a:r>
              <a:rPr lang="en-US" sz="2400" b="1" dirty="0">
                <a:latin typeface="Helvetica Neue"/>
                <a:cs typeface="Helvetica Neue"/>
                <a:sym typeface="Symbol" charset="0"/>
              </a:rPr>
              <a:t>Claim:</a:t>
            </a:r>
            <a:r>
              <a:rPr lang="en-US" sz="2400" dirty="0">
                <a:latin typeface="Helvetica Neue"/>
                <a:cs typeface="Helvetica Neue"/>
                <a:sym typeface="Symbol" charset="0"/>
              </a:rPr>
              <a:t> Our teacher can prevent any learner from correctly converging to L</a:t>
            </a:r>
            <a:r>
              <a:rPr lang="en-US" sz="2400" baseline="-25000" dirty="0">
                <a:latin typeface="Helvetica Neue"/>
                <a:cs typeface="Helvetica Neue"/>
                <a:sym typeface="Symbol" charset="0"/>
              </a:rPr>
              <a:t> </a:t>
            </a:r>
            <a:r>
              <a:rPr lang="en-US" sz="2400" dirty="0">
                <a:latin typeface="Helvetica Neue"/>
                <a:cs typeface="Helvetica Neue"/>
                <a:sym typeface="Symbol" charset="0"/>
              </a:rPr>
              <a:t>in the limit.</a:t>
            </a:r>
          </a:p>
          <a:p>
            <a:pPr marL="0" indent="0">
              <a:lnSpc>
                <a:spcPct val="90000"/>
              </a:lnSpc>
              <a:buNone/>
            </a:pPr>
            <a:endParaRPr lang="en-US" sz="2400" dirty="0">
              <a:latin typeface="Helvetica Neue"/>
              <a:cs typeface="Helvetica Neue"/>
              <a:sym typeface="Symbol" charset="0"/>
            </a:endParaRPr>
          </a:p>
          <a:p>
            <a:pPr marL="0" indent="0">
              <a:lnSpc>
                <a:spcPct val="90000"/>
              </a:lnSpc>
              <a:buNone/>
            </a:pPr>
            <a:r>
              <a:rPr lang="en-US" sz="2400" b="1" dirty="0">
                <a:latin typeface="Helvetica Neue"/>
                <a:cs typeface="Helvetica Neue"/>
                <a:sym typeface="Symbol" charset="0"/>
              </a:rPr>
              <a:t>Proof</a:t>
            </a:r>
            <a:r>
              <a:rPr lang="en-US" sz="2400" dirty="0">
                <a:latin typeface="Helvetica Neue"/>
                <a:cs typeface="Helvetica Neue"/>
                <a:sym typeface="Symbol" charset="0"/>
              </a:rPr>
              <a:t>: If the learner at any point guesses L</a:t>
            </a:r>
            <a:r>
              <a:rPr lang="en-US" sz="2400" baseline="-25000" dirty="0">
                <a:latin typeface="Helvetica Neue"/>
                <a:cs typeface="Helvetica Neue"/>
                <a:sym typeface="Symbol" charset="0"/>
              </a:rPr>
              <a:t></a:t>
            </a:r>
            <a:r>
              <a:rPr lang="en-US" sz="2400" dirty="0">
                <a:latin typeface="Helvetica Neue"/>
                <a:cs typeface="Helvetica Neue"/>
                <a:sym typeface="Symbol" charset="0"/>
              </a:rPr>
              <a:t>, the teacher should generate sentences from a finite language L</a:t>
            </a:r>
            <a:r>
              <a:rPr lang="en-US" sz="2400" baseline="-25000" dirty="0">
                <a:latin typeface="Helvetica Neue"/>
                <a:cs typeface="Helvetica Neue"/>
                <a:sym typeface="Symbol" charset="0"/>
              </a:rPr>
              <a:t>n</a:t>
            </a:r>
            <a:r>
              <a:rPr lang="en-US" sz="2400" dirty="0">
                <a:latin typeface="Helvetica Neue"/>
                <a:cs typeface="Helvetica Neue"/>
                <a:sym typeface="Symbol" charset="0"/>
              </a:rPr>
              <a:t> that is still consistent with the sentences seen so far.</a:t>
            </a:r>
          </a:p>
          <a:p>
            <a:pPr lvl="1">
              <a:lnSpc>
                <a:spcPct val="90000"/>
              </a:lnSpc>
            </a:pPr>
            <a:r>
              <a:rPr lang="en-US" sz="2000" dirty="0">
                <a:latin typeface="Helvetica Neue"/>
                <a:cs typeface="Helvetica Neue"/>
                <a:sym typeface="Symbol" charset="0"/>
              </a:rPr>
              <a:t>If the learner is perfect, they must eventually change their guess to L</a:t>
            </a:r>
            <a:r>
              <a:rPr lang="en-US" sz="2000" baseline="-25000" dirty="0">
                <a:latin typeface="Helvetica Neue"/>
                <a:cs typeface="Helvetica Neue"/>
                <a:sym typeface="Symbol" charset="0"/>
              </a:rPr>
              <a:t>n</a:t>
            </a:r>
          </a:p>
          <a:p>
            <a:pPr lvl="1">
              <a:lnSpc>
                <a:spcPct val="90000"/>
              </a:lnSpc>
            </a:pPr>
            <a:r>
              <a:rPr lang="en-US" sz="2000" dirty="0">
                <a:latin typeface="Helvetica Neue"/>
                <a:cs typeface="Helvetica Neue"/>
                <a:sym typeface="Symbol" charset="0"/>
              </a:rPr>
              <a:t>But now the teacher resumes generating from L</a:t>
            </a:r>
            <a:r>
              <a:rPr lang="en-US" sz="2000" baseline="-25000" dirty="0">
                <a:latin typeface="Helvetica Neue"/>
                <a:cs typeface="Helvetica Neue"/>
                <a:sym typeface="Symbol" charset="0"/>
              </a:rPr>
              <a:t></a:t>
            </a:r>
            <a:r>
              <a:rPr lang="en-US" sz="2000" dirty="0">
                <a:latin typeface="Helvetica Neue"/>
                <a:cs typeface="Helvetica Neue"/>
                <a:sym typeface="Symbol" charset="0"/>
              </a:rPr>
              <a:t>. The learner will eventually have to change their answer again. Now we repeat.</a:t>
            </a:r>
          </a:p>
          <a:p>
            <a:pPr lvl="1">
              <a:lnSpc>
                <a:spcPct val="90000"/>
              </a:lnSpc>
            </a:pPr>
            <a:endParaRPr lang="en-US" sz="2000" dirty="0">
              <a:latin typeface="Helvetica Neue"/>
              <a:cs typeface="Helvetica Neue"/>
              <a:sym typeface="Symbol" charset="0"/>
            </a:endParaRPr>
          </a:p>
          <a:p>
            <a:pPr marL="0" indent="0">
              <a:lnSpc>
                <a:spcPct val="90000"/>
              </a:lnSpc>
              <a:buNone/>
            </a:pPr>
            <a:r>
              <a:rPr lang="en-US" sz="2400" b="1" dirty="0">
                <a:solidFill>
                  <a:srgbClr val="000000"/>
                </a:solidFill>
                <a:latin typeface="Helvetica Neue"/>
                <a:cs typeface="Helvetica Neue"/>
                <a:sym typeface="Symbol" charset="0"/>
              </a:rPr>
              <a:t>Conclusion</a:t>
            </a:r>
            <a:r>
              <a:rPr lang="en-US" sz="2400" dirty="0">
                <a:solidFill>
                  <a:srgbClr val="000000"/>
                </a:solidFill>
                <a:latin typeface="Helvetica Neue"/>
                <a:cs typeface="Helvetica Neue"/>
                <a:sym typeface="Symbol" charset="0"/>
              </a:rPr>
              <a:t>:</a:t>
            </a:r>
            <a:r>
              <a:rPr lang="en-US" sz="2400" dirty="0">
                <a:latin typeface="Helvetica Neue"/>
                <a:cs typeface="Helvetica Neue"/>
                <a:sym typeface="Symbol" charset="0"/>
              </a:rPr>
              <a:t> There</a:t>
            </a:r>
            <a:r>
              <a:rPr lang="en-US" altLang="ja-JP" sz="2400" dirty="0">
                <a:latin typeface="Helvetica Neue"/>
                <a:cs typeface="Helvetica Neue"/>
                <a:sym typeface="Symbol" charset="0"/>
              </a:rPr>
              <a:t> i</a:t>
            </a:r>
            <a:r>
              <a:rPr lang="en-US" sz="2400" dirty="0">
                <a:latin typeface="Helvetica Neue"/>
                <a:cs typeface="Helvetica Neue"/>
                <a:sym typeface="Symbol" charset="0"/>
              </a:rPr>
              <a:t>s no perfect learner that is guaranteed to converge to L</a:t>
            </a:r>
            <a:r>
              <a:rPr lang="en-US" sz="2400" baseline="-25000" dirty="0">
                <a:latin typeface="Helvetica Neue"/>
                <a:cs typeface="Helvetica Neue"/>
                <a:sym typeface="Symbol" charset="0"/>
              </a:rPr>
              <a:t>0</a:t>
            </a:r>
            <a:r>
              <a:rPr lang="en-US" sz="2400" dirty="0">
                <a:latin typeface="Helvetica Neue"/>
                <a:cs typeface="Helvetica Neue"/>
                <a:sym typeface="Symbol" charset="0"/>
              </a:rPr>
              <a:t>, L</a:t>
            </a:r>
            <a:r>
              <a:rPr lang="en-US" sz="2400" baseline="-25000" dirty="0">
                <a:latin typeface="Helvetica Neue"/>
                <a:cs typeface="Helvetica Neue"/>
                <a:sym typeface="Symbol" charset="0"/>
              </a:rPr>
              <a:t>1</a:t>
            </a:r>
            <a:r>
              <a:rPr lang="en-US" sz="2400" dirty="0">
                <a:latin typeface="Helvetica Neue"/>
                <a:cs typeface="Helvetica Neue"/>
                <a:sym typeface="Symbol" charset="0"/>
              </a:rPr>
              <a:t>, … or L</a:t>
            </a:r>
            <a:r>
              <a:rPr lang="en-US" sz="2400" baseline="-25000" dirty="0">
                <a:latin typeface="Helvetica Neue"/>
                <a:cs typeface="Helvetica Neue"/>
                <a:sym typeface="Symbol" charset="0"/>
              </a:rPr>
              <a:t></a:t>
            </a:r>
            <a:r>
              <a:rPr lang="en-US" sz="2400" dirty="0">
                <a:latin typeface="Helvetica Neue"/>
                <a:cs typeface="Helvetica Neue"/>
                <a:sym typeface="Symbol" charset="0"/>
              </a:rPr>
              <a:t> as appropriate.  If they always succeed on finite languages, </a:t>
            </a:r>
            <a:r>
              <a:rPr lang="en-US" sz="2400">
                <a:latin typeface="Helvetica Neue"/>
                <a:cs typeface="Helvetica Neue"/>
                <a:sym typeface="Symbol" charset="0"/>
              </a:rPr>
              <a:t>the teacher </a:t>
            </a:r>
            <a:r>
              <a:rPr lang="en-US" sz="2400" dirty="0">
                <a:latin typeface="Helvetica Neue"/>
                <a:cs typeface="Helvetica Neue"/>
                <a:sym typeface="Symbol" charset="0"/>
              </a:rPr>
              <a:t>can trick them on an infinite language</a:t>
            </a:r>
            <a:endParaRPr lang="en-US" dirty="0">
              <a:latin typeface="Helvetica Neue"/>
              <a:cs typeface="Helvetica Neue"/>
            </a:endParaRPr>
          </a:p>
        </p:txBody>
      </p:sp>
    </p:spTree>
    <p:extLst>
      <p:ext uri="{BB962C8B-B14F-4D97-AF65-F5344CB8AC3E}">
        <p14:creationId xmlns:p14="http://schemas.microsoft.com/office/powerpoint/2010/main" val="894988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villain.jpg"/>
          <p:cNvPicPr>
            <a:picLocks noChangeAspect="1"/>
          </p:cNvPicPr>
          <p:nvPr/>
        </p:nvPicPr>
        <p:blipFill>
          <a:blip r:embed="rId3">
            <a:biLevel thresh="25000"/>
            <a:extLst>
              <a:ext uri="{BEBA8EAE-BF5A-486C-A8C5-ECC9F3942E4B}">
                <a14:imgProps xmlns:a14="http://schemas.microsoft.com/office/drawing/2010/main">
                  <a14:imgLayer r:embed="rId4">
                    <a14:imgEffect>
                      <a14:backgroundRemoval t="2927" b="98049" l="0" r="95000"/>
                    </a14:imgEffect>
                  </a14:imgLayer>
                </a14:imgProps>
              </a:ext>
              <a:ext uri="{28A0092B-C50C-407E-A947-70E740481C1C}">
                <a14:useLocalDpi xmlns:a14="http://schemas.microsoft.com/office/drawing/2010/main" val="0"/>
              </a:ext>
            </a:extLst>
          </a:blip>
          <a:stretch>
            <a:fillRect/>
          </a:stretch>
        </p:blipFill>
        <p:spPr>
          <a:xfrm flipH="1">
            <a:off x="635029" y="1908043"/>
            <a:ext cx="3394093" cy="4638594"/>
          </a:xfrm>
          <a:prstGeom prst="rect">
            <a:avLst/>
          </a:prstGeom>
        </p:spPr>
      </p:pic>
      <p:sp>
        <p:nvSpPr>
          <p:cNvPr id="3" name="Rectangle 3"/>
          <p:cNvSpPr txBox="1">
            <a:spLocks noChangeArrowheads="1"/>
          </p:cNvSpPr>
          <p:nvPr/>
        </p:nvSpPr>
        <p:spPr>
          <a:xfrm>
            <a:off x="4498129" y="1908043"/>
            <a:ext cx="4351405" cy="5520651"/>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buFontTx/>
              <a:buNone/>
            </a:pPr>
            <a:r>
              <a:rPr lang="en-US" b="1" dirty="0">
                <a:latin typeface="Helvetica Neue"/>
                <a:ea typeface="ＭＳ Ｐゴシック" charset="0"/>
                <a:cs typeface="Helvetica Neue"/>
              </a:rPr>
              <a:t>Chomsky Hierarchy</a:t>
            </a:r>
          </a:p>
          <a:p>
            <a:pPr marL="0" indent="0">
              <a:buNone/>
            </a:pPr>
            <a:endParaRPr lang="en-US" sz="1050" dirty="0">
              <a:latin typeface="Helvetica Neue"/>
              <a:ea typeface="ＭＳ Ｐゴシック" charset="0"/>
              <a:cs typeface="Helvetica Neue"/>
            </a:endParaRPr>
          </a:p>
          <a:p>
            <a:pPr algn="ctr">
              <a:buFontTx/>
              <a:buNone/>
            </a:pPr>
            <a:r>
              <a:rPr lang="en-US" strike="sngStrike" dirty="0">
                <a:solidFill>
                  <a:srgbClr val="FF0000"/>
                </a:solidFill>
                <a:latin typeface="Helvetica Neue"/>
                <a:ea typeface="ＭＳ Ｐゴシック" charset="0"/>
                <a:cs typeface="Helvetica Neue"/>
              </a:rPr>
              <a:t>Computable</a:t>
            </a:r>
          </a:p>
          <a:p>
            <a:pPr algn="ctr">
              <a:buFontTx/>
              <a:buNone/>
            </a:pPr>
            <a:r>
              <a:rPr lang="en-US" strike="sngStrike" dirty="0">
                <a:solidFill>
                  <a:srgbClr val="FF0000"/>
                </a:solidFill>
                <a:latin typeface="Helvetica Neue"/>
                <a:ea typeface="ＭＳ Ｐゴシック" charset="0"/>
                <a:cs typeface="Helvetica Neue"/>
              </a:rPr>
              <a:t>Context sensitive</a:t>
            </a:r>
          </a:p>
          <a:p>
            <a:pPr algn="ctr">
              <a:buFontTx/>
              <a:buNone/>
            </a:pPr>
            <a:r>
              <a:rPr lang="en-US" sz="1800" dirty="0">
                <a:latin typeface="Helvetica Neue"/>
                <a:ea typeface="ＭＳ Ｐゴシック" charset="0"/>
                <a:cs typeface="Helvetica Neue"/>
              </a:rPr>
              <a:t>(Natural Languages)</a:t>
            </a:r>
          </a:p>
          <a:p>
            <a:pPr algn="ctr">
              <a:buFontTx/>
              <a:buNone/>
            </a:pPr>
            <a:r>
              <a:rPr lang="en-US" strike="sngStrike" dirty="0">
                <a:solidFill>
                  <a:srgbClr val="FF0000"/>
                </a:solidFill>
                <a:latin typeface="Helvetica Neue"/>
                <a:ea typeface="ＭＳ Ｐゴシック" charset="0"/>
                <a:cs typeface="Helvetica Neue"/>
              </a:rPr>
              <a:t>Context free</a:t>
            </a:r>
          </a:p>
          <a:p>
            <a:pPr algn="ctr">
              <a:buFontTx/>
              <a:buNone/>
            </a:pPr>
            <a:r>
              <a:rPr lang="en-US" strike="sngStrike" dirty="0">
                <a:solidFill>
                  <a:srgbClr val="FF0000"/>
                </a:solidFill>
                <a:latin typeface="Helvetica Neue"/>
                <a:ea typeface="ＭＳ Ｐゴシック" charset="0"/>
                <a:cs typeface="Helvetica Neue"/>
              </a:rPr>
              <a:t>Regular</a:t>
            </a:r>
          </a:p>
          <a:p>
            <a:pPr algn="ctr">
              <a:buFontTx/>
              <a:buNone/>
            </a:pPr>
            <a:r>
              <a:rPr lang="en-US" dirty="0">
                <a:latin typeface="Helvetica Neue"/>
                <a:ea typeface="ＭＳ Ｐゴシック" charset="0"/>
                <a:cs typeface="Helvetica Neue"/>
              </a:rPr>
              <a:t>Finite</a:t>
            </a:r>
          </a:p>
        </p:txBody>
      </p:sp>
      <p:sp>
        <p:nvSpPr>
          <p:cNvPr id="6" name="TextBox 5"/>
          <p:cNvSpPr txBox="1"/>
          <p:nvPr/>
        </p:nvSpPr>
        <p:spPr>
          <a:xfrm>
            <a:off x="862824" y="379444"/>
            <a:ext cx="7270609" cy="707886"/>
          </a:xfrm>
          <a:prstGeom prst="rect">
            <a:avLst/>
          </a:prstGeom>
          <a:noFill/>
        </p:spPr>
        <p:txBody>
          <a:bodyPr wrap="none" rtlCol="0">
            <a:spAutoFit/>
          </a:bodyPr>
          <a:lstStyle/>
          <a:p>
            <a:r>
              <a:rPr lang="en-US" sz="4000" dirty="0">
                <a:latin typeface="Helvetica Neue"/>
                <a:cs typeface="Helvetica Neue"/>
              </a:rPr>
              <a:t>So how do we learn language?</a:t>
            </a:r>
          </a:p>
        </p:txBody>
      </p:sp>
    </p:spTree>
    <p:extLst>
      <p:ext uri="{BB962C8B-B14F-4D97-AF65-F5344CB8AC3E}">
        <p14:creationId xmlns:p14="http://schemas.microsoft.com/office/powerpoint/2010/main" val="228633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latin typeface="Helvetica Neue"/>
                <a:cs typeface="Helvetica Neue"/>
              </a:rPr>
              <a:t>Poverty of the Stimulus and Universal Grammar</a:t>
            </a:r>
          </a:p>
        </p:txBody>
      </p:sp>
      <p:sp>
        <p:nvSpPr>
          <p:cNvPr id="3" name="Content Placeholder 2"/>
          <p:cNvSpPr>
            <a:spLocks noGrp="1"/>
          </p:cNvSpPr>
          <p:nvPr>
            <p:ph idx="1"/>
          </p:nvPr>
        </p:nvSpPr>
        <p:spPr>
          <a:xfrm>
            <a:off x="457200" y="1600200"/>
            <a:ext cx="8229600" cy="4997593"/>
          </a:xfrm>
        </p:spPr>
        <p:txBody>
          <a:bodyPr>
            <a:normAutofit fontScale="77500" lnSpcReduction="20000"/>
          </a:bodyPr>
          <a:lstStyle/>
          <a:p>
            <a:pPr marL="0" indent="0">
              <a:buNone/>
            </a:pPr>
            <a:r>
              <a:rPr lang="en-US" b="1" dirty="0">
                <a:latin typeface="Helvetica Neue"/>
                <a:cs typeface="Helvetica Neue"/>
              </a:rPr>
              <a:t>Chomsky</a:t>
            </a:r>
            <a:r>
              <a:rPr lang="en-US" dirty="0">
                <a:latin typeface="Helvetica Neue"/>
                <a:cs typeface="Helvetica Neue"/>
              </a:rPr>
              <a:t>: Language learning requires strong, domain specific constraints on the set of possible languages considered by a learner</a:t>
            </a:r>
          </a:p>
          <a:p>
            <a:pPr marL="0" indent="0">
              <a:buNone/>
            </a:pPr>
            <a:endParaRPr lang="en-US" b="1" dirty="0">
              <a:latin typeface="Helvetica Neue"/>
              <a:cs typeface="Helvetica Neue"/>
            </a:endParaRPr>
          </a:p>
          <a:p>
            <a:pPr marL="0" indent="0">
              <a:buNone/>
            </a:pPr>
            <a:endParaRPr lang="en-US" b="1" dirty="0">
              <a:latin typeface="Helvetica Neue"/>
              <a:cs typeface="Helvetica Neue"/>
            </a:endParaRPr>
          </a:p>
          <a:p>
            <a:pPr marL="0" indent="0">
              <a:buNone/>
            </a:pPr>
            <a:endParaRPr lang="en-US" b="1" dirty="0">
              <a:latin typeface="Helvetica Neue"/>
              <a:cs typeface="Helvetica Neue"/>
            </a:endParaRPr>
          </a:p>
          <a:p>
            <a:pPr marL="0" indent="0">
              <a:buNone/>
            </a:pPr>
            <a:endParaRPr lang="en-US" b="1" dirty="0">
              <a:latin typeface="Helvetica Neue"/>
              <a:cs typeface="Helvetica Neue"/>
            </a:endParaRPr>
          </a:p>
          <a:p>
            <a:pPr marL="0" indent="0">
              <a:buNone/>
            </a:pPr>
            <a:endParaRPr lang="en-US" b="1" dirty="0">
              <a:latin typeface="Helvetica Neue"/>
              <a:cs typeface="Helvetica Neue"/>
            </a:endParaRPr>
          </a:p>
          <a:p>
            <a:pPr marL="0" indent="0">
              <a:buNone/>
            </a:pPr>
            <a:endParaRPr lang="en-US" b="1" dirty="0">
              <a:latin typeface="Helvetica Neue"/>
              <a:cs typeface="Helvetica Neue"/>
            </a:endParaRPr>
          </a:p>
          <a:p>
            <a:pPr marL="0" indent="0">
              <a:buNone/>
            </a:pPr>
            <a:endParaRPr lang="en-US" b="1" dirty="0">
              <a:latin typeface="Helvetica Neue"/>
              <a:cs typeface="Helvetica Neue"/>
            </a:endParaRPr>
          </a:p>
          <a:p>
            <a:pPr marL="0" indent="0">
              <a:buNone/>
            </a:pPr>
            <a:endParaRPr lang="en-US" b="1" dirty="0">
              <a:latin typeface="Helvetica Neue"/>
              <a:cs typeface="Helvetica Neue"/>
            </a:endParaRPr>
          </a:p>
          <a:p>
            <a:pPr marL="0" indent="0">
              <a:buNone/>
            </a:pPr>
            <a:r>
              <a:rPr lang="en-US" b="1" dirty="0">
                <a:latin typeface="Helvetica Neue"/>
                <a:cs typeface="Helvetica Neue"/>
              </a:rPr>
              <a:t>Universal Grammar</a:t>
            </a:r>
            <a:r>
              <a:rPr lang="en-US" dirty="0">
                <a:latin typeface="Helvetica Neue"/>
                <a:cs typeface="Helvetica Neue"/>
              </a:rPr>
              <a:t>: The rules which define the grammars in this set</a:t>
            </a:r>
          </a:p>
        </p:txBody>
      </p:sp>
      <p:pic>
        <p:nvPicPr>
          <p:cNvPr id="4" name="Picture 5"/>
          <p:cNvPicPr>
            <a:picLocks noChangeAspect="1" noChangeArrowheads="1"/>
          </p:cNvPicPr>
          <p:nvPr/>
        </p:nvPicPr>
        <p:blipFill>
          <a:blip r:embed="rId2">
            <a:extLst>
              <a:ext uri="{28A0092B-C50C-407E-A947-70E740481C1C}">
                <a14:useLocalDpi xmlns:a14="http://schemas.microsoft.com/office/drawing/2010/main" val="0"/>
              </a:ext>
            </a:extLst>
          </a:blip>
          <a:srcRect b="50000"/>
          <a:stretch>
            <a:fillRect/>
          </a:stretch>
        </p:blipFill>
        <p:spPr bwMode="auto">
          <a:xfrm>
            <a:off x="258763" y="2881631"/>
            <a:ext cx="4237037" cy="23241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pic>
        <p:nvPicPr>
          <p:cNvPr id="5" name="Picture 6"/>
          <p:cNvPicPr>
            <a:picLocks noChangeAspect="1" noChangeArrowheads="1"/>
          </p:cNvPicPr>
          <p:nvPr/>
        </p:nvPicPr>
        <p:blipFill>
          <a:blip r:embed="rId2">
            <a:extLst>
              <a:ext uri="{28A0092B-C50C-407E-A947-70E740481C1C}">
                <a14:useLocalDpi xmlns:a14="http://schemas.microsoft.com/office/drawing/2010/main" val="0"/>
              </a:ext>
            </a:extLst>
          </a:blip>
          <a:srcRect t="50000"/>
          <a:stretch>
            <a:fillRect/>
          </a:stretch>
        </p:blipFill>
        <p:spPr bwMode="auto">
          <a:xfrm>
            <a:off x="4525963" y="2919731"/>
            <a:ext cx="4237037" cy="23241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spTree>
    <p:extLst>
      <p:ext uri="{BB962C8B-B14F-4D97-AF65-F5344CB8AC3E}">
        <p14:creationId xmlns:p14="http://schemas.microsoft.com/office/powerpoint/2010/main" val="29274375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ea typeface="ＭＳ Ｐゴシック" charset="0"/>
                <a:cs typeface="ＭＳ Ｐゴシック" charset="0"/>
              </a:rPr>
              <a:t>Open Questions</a:t>
            </a:r>
          </a:p>
        </p:txBody>
      </p:sp>
      <p:sp>
        <p:nvSpPr>
          <p:cNvPr id="3" name="Content Placeholder 2"/>
          <p:cNvSpPr>
            <a:spLocks noGrp="1"/>
          </p:cNvSpPr>
          <p:nvPr>
            <p:ph idx="1"/>
          </p:nvPr>
        </p:nvSpPr>
        <p:spPr/>
        <p:txBody>
          <a:bodyPr>
            <a:normAutofit fontScale="85000" lnSpcReduction="10000"/>
          </a:bodyPr>
          <a:lstStyle/>
          <a:p>
            <a:pPr marL="857250" indent="-514350">
              <a:buFont typeface="+mj-lt"/>
              <a:buAutoNum type="arabicPeriod"/>
            </a:pPr>
            <a:r>
              <a:rPr lang="en-US" dirty="0">
                <a:latin typeface="Arial" charset="0"/>
                <a:ea typeface="ＭＳ Ｐゴシック" charset="0"/>
              </a:rPr>
              <a:t>Are languages best characterized as sets of sentences?</a:t>
            </a:r>
          </a:p>
          <a:p>
            <a:pPr marL="857250" indent="-514350">
              <a:buFont typeface="+mj-lt"/>
              <a:buAutoNum type="arabicPeriod"/>
            </a:pPr>
            <a:endParaRPr lang="en-US" dirty="0">
              <a:latin typeface="Arial" charset="0"/>
              <a:ea typeface="ＭＳ Ｐゴシック" charset="0"/>
            </a:endParaRPr>
          </a:p>
          <a:p>
            <a:pPr marL="857250" indent="-514350">
              <a:buFont typeface="+mj-lt"/>
              <a:buAutoNum type="arabicPeriod"/>
            </a:pPr>
            <a:r>
              <a:rPr lang="en-US" dirty="0">
                <a:latin typeface="Arial" charset="0"/>
                <a:ea typeface="ＭＳ Ｐゴシック" charset="0"/>
              </a:rPr>
              <a:t>Are texts generated </a:t>
            </a:r>
            <a:r>
              <a:rPr lang="en-US" dirty="0" err="1">
                <a:latin typeface="Arial" charset="0"/>
                <a:ea typeface="ＭＳ Ｐゴシック" charset="0"/>
              </a:rPr>
              <a:t>adversarially</a:t>
            </a:r>
            <a:r>
              <a:rPr lang="en-US" dirty="0">
                <a:latin typeface="Arial" charset="0"/>
                <a:ea typeface="ＭＳ Ｐゴシック" charset="0"/>
              </a:rPr>
              <a:t>?</a:t>
            </a:r>
          </a:p>
          <a:p>
            <a:pPr marL="857250" indent="-514350">
              <a:buFont typeface="+mj-lt"/>
              <a:buAutoNum type="arabicPeriod"/>
            </a:pPr>
            <a:endParaRPr lang="en-US" dirty="0">
              <a:latin typeface="Arial" charset="0"/>
              <a:ea typeface="ＭＳ Ｐゴシック" charset="0"/>
            </a:endParaRPr>
          </a:p>
          <a:p>
            <a:pPr marL="857250" indent="-514350">
              <a:buFont typeface="+mj-lt"/>
              <a:buAutoNum type="arabicPeriod"/>
            </a:pPr>
            <a:r>
              <a:rPr lang="en-US" dirty="0">
                <a:latin typeface="Arial" charset="0"/>
                <a:ea typeface="ＭＳ Ｐゴシック" charset="0"/>
              </a:rPr>
              <a:t>Do learners only see positive examples of a text?</a:t>
            </a:r>
          </a:p>
          <a:p>
            <a:pPr marL="857250" indent="-514350">
              <a:buFont typeface="+mj-lt"/>
              <a:buAutoNum type="arabicPeriod"/>
            </a:pPr>
            <a:endParaRPr lang="en-US" dirty="0">
              <a:latin typeface="Arial" charset="0"/>
              <a:ea typeface="ＭＳ Ｐゴシック" charset="0"/>
            </a:endParaRPr>
          </a:p>
          <a:p>
            <a:pPr marL="857250" indent="-514350">
              <a:buFont typeface="+mj-lt"/>
              <a:buAutoNum type="arabicPeriod"/>
            </a:pPr>
            <a:r>
              <a:rPr lang="en-US" dirty="0">
                <a:latin typeface="Arial" charset="0"/>
                <a:ea typeface="ＭＳ Ｐゴシック" charset="0"/>
              </a:rPr>
              <a:t>What constitutes learning? What does it mean to have successfully learned something?</a:t>
            </a:r>
            <a:endParaRPr lang="en-US" dirty="0">
              <a:latin typeface="Helvetica Neue"/>
              <a:ea typeface="ＭＳ Ｐゴシック" charset="0"/>
              <a:cs typeface="Helvetica Neue"/>
            </a:endParaRPr>
          </a:p>
          <a:p>
            <a:pPr marL="0" indent="0">
              <a:buNone/>
            </a:pPr>
            <a:endParaRPr lang="en-US" sz="2400" dirty="0">
              <a:latin typeface="Helvetica Neue"/>
              <a:ea typeface="ＭＳ Ｐゴシック" charset="0"/>
              <a:cs typeface="Helvetica Neue"/>
            </a:endParaRPr>
          </a:p>
          <a:p>
            <a:pPr marL="0" indent="0">
              <a:buNone/>
            </a:pPr>
            <a:endParaRPr lang="en-US" dirty="0">
              <a:latin typeface="Helvetica Neue"/>
              <a:cs typeface="Helvetica Neue"/>
            </a:endParaRPr>
          </a:p>
        </p:txBody>
      </p:sp>
    </p:spTree>
    <p:extLst>
      <p:ext uri="{BB962C8B-B14F-4D97-AF65-F5344CB8AC3E}">
        <p14:creationId xmlns:p14="http://schemas.microsoft.com/office/powerpoint/2010/main" val="1241590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Helvetica Neue"/>
                <a:cs typeface="Helvetica Neue"/>
              </a:rPr>
              <a:t>Summary: Gold’s Theorem</a:t>
            </a:r>
          </a:p>
        </p:txBody>
      </p:sp>
      <p:sp>
        <p:nvSpPr>
          <p:cNvPr id="3" name="Content Placeholder 2"/>
          <p:cNvSpPr>
            <a:spLocks noGrp="1"/>
          </p:cNvSpPr>
          <p:nvPr>
            <p:ph idx="1"/>
          </p:nvPr>
        </p:nvSpPr>
        <p:spPr/>
        <p:txBody>
          <a:bodyPr>
            <a:normAutofit fontScale="92500" lnSpcReduction="20000"/>
          </a:bodyPr>
          <a:lstStyle/>
          <a:p>
            <a:pPr marL="0" indent="0">
              <a:buNone/>
            </a:pPr>
            <a:r>
              <a:rPr lang="en-US" b="1" dirty="0">
                <a:latin typeface="Helvetica Neue"/>
                <a:cs typeface="Helvetica Neue"/>
              </a:rPr>
              <a:t>What it says</a:t>
            </a:r>
            <a:endParaRPr lang="en-US" dirty="0">
              <a:latin typeface="Helvetica Neue"/>
              <a:cs typeface="Helvetica Neue"/>
            </a:endParaRPr>
          </a:p>
          <a:p>
            <a:pPr marL="400050" lvl="1" indent="0">
              <a:buNone/>
            </a:pPr>
            <a:r>
              <a:rPr lang="en-US" dirty="0">
                <a:latin typeface="Helvetica Neue"/>
                <a:cs typeface="Helvetica Neue"/>
              </a:rPr>
              <a:t>Under Gold’s definition of a learner’s </a:t>
            </a:r>
            <a:r>
              <a:rPr lang="en-US" i="1" dirty="0">
                <a:latin typeface="Helvetica Neue"/>
                <a:cs typeface="Helvetica Neue"/>
              </a:rPr>
              <a:t>environment</a:t>
            </a:r>
            <a:r>
              <a:rPr lang="en-US" dirty="0">
                <a:latin typeface="Helvetica Neue"/>
                <a:cs typeface="Helvetica Neue"/>
              </a:rPr>
              <a:t>, the set of </a:t>
            </a:r>
            <a:r>
              <a:rPr lang="en-US" i="1" dirty="0">
                <a:latin typeface="Helvetica Neue"/>
                <a:cs typeface="Helvetica Neue"/>
              </a:rPr>
              <a:t>hypotheses</a:t>
            </a:r>
            <a:r>
              <a:rPr lang="en-US" dirty="0">
                <a:latin typeface="Helvetica Neue"/>
                <a:cs typeface="Helvetica Neue"/>
              </a:rPr>
              <a:t> they select from, and their </a:t>
            </a:r>
            <a:r>
              <a:rPr lang="en-US" i="1" dirty="0">
                <a:latin typeface="Helvetica Neue"/>
                <a:cs typeface="Helvetica Neue"/>
              </a:rPr>
              <a:t>criterion for learning</a:t>
            </a:r>
            <a:r>
              <a:rPr lang="en-US" dirty="0">
                <a:latin typeface="Helvetica Neue"/>
                <a:cs typeface="Helvetica Neue"/>
              </a:rPr>
              <a:t>, it can be shown that certain classes of languages are </a:t>
            </a:r>
            <a:r>
              <a:rPr lang="en-US" dirty="0" err="1">
                <a:latin typeface="Helvetica Neue"/>
                <a:cs typeface="Helvetica Neue"/>
              </a:rPr>
              <a:t>unlearnable</a:t>
            </a:r>
            <a:r>
              <a:rPr lang="en-US" dirty="0">
                <a:latin typeface="Helvetica Neue"/>
                <a:cs typeface="Helvetica Neue"/>
              </a:rPr>
              <a:t>. </a:t>
            </a:r>
          </a:p>
          <a:p>
            <a:pPr marL="400050" lvl="1" indent="0">
              <a:buNone/>
            </a:pPr>
            <a:endParaRPr lang="en-US" dirty="0">
              <a:latin typeface="Helvetica Neue"/>
              <a:cs typeface="Helvetica Neue"/>
            </a:endParaRPr>
          </a:p>
          <a:p>
            <a:pPr marL="0" indent="0">
              <a:buNone/>
            </a:pPr>
            <a:r>
              <a:rPr lang="en-US" b="1" dirty="0">
                <a:latin typeface="Helvetica Neue"/>
                <a:cs typeface="Helvetica Neue"/>
              </a:rPr>
              <a:t>What it does </a:t>
            </a:r>
            <a:r>
              <a:rPr lang="en-US" b="1" dirty="0">
                <a:solidFill>
                  <a:srgbClr val="FF0000"/>
                </a:solidFill>
                <a:latin typeface="Helvetica Neue"/>
                <a:cs typeface="Helvetica Neue"/>
              </a:rPr>
              <a:t>not</a:t>
            </a:r>
            <a:r>
              <a:rPr lang="en-US" b="1" dirty="0">
                <a:latin typeface="Helvetica Neue"/>
                <a:cs typeface="Helvetica Neue"/>
              </a:rPr>
              <a:t> say</a:t>
            </a:r>
            <a:endParaRPr lang="en-US" dirty="0">
              <a:latin typeface="Helvetica Neue"/>
              <a:cs typeface="Helvetica Neue"/>
            </a:endParaRPr>
          </a:p>
          <a:p>
            <a:pPr lvl="1"/>
            <a:r>
              <a:rPr lang="en-US" dirty="0">
                <a:latin typeface="Helvetica Neue"/>
                <a:cs typeface="Helvetica Neue"/>
              </a:rPr>
              <a:t>Specific languages are in principle </a:t>
            </a:r>
            <a:r>
              <a:rPr lang="en-US" dirty="0" err="1">
                <a:latin typeface="Helvetica Neue"/>
                <a:cs typeface="Helvetica Neue"/>
              </a:rPr>
              <a:t>unlearnable</a:t>
            </a:r>
            <a:endParaRPr lang="en-US" dirty="0">
              <a:latin typeface="Helvetica Neue"/>
              <a:cs typeface="Helvetica Neue"/>
            </a:endParaRPr>
          </a:p>
          <a:p>
            <a:pPr lvl="1"/>
            <a:r>
              <a:rPr lang="en-US" dirty="0">
                <a:latin typeface="Helvetica Neue"/>
                <a:cs typeface="Helvetica Neue"/>
              </a:rPr>
              <a:t>Different types of learners might fare better when playing Gold’s game</a:t>
            </a:r>
          </a:p>
          <a:p>
            <a:pPr lvl="1"/>
            <a:r>
              <a:rPr lang="en-US" dirty="0">
                <a:latin typeface="Helvetica Neue"/>
                <a:cs typeface="Helvetica Neue"/>
              </a:rPr>
              <a:t>Universal Grammar must be true</a:t>
            </a:r>
          </a:p>
        </p:txBody>
      </p:sp>
    </p:spTree>
    <p:extLst>
      <p:ext uri="{BB962C8B-B14F-4D97-AF65-F5344CB8AC3E}">
        <p14:creationId xmlns:p14="http://schemas.microsoft.com/office/powerpoint/2010/main" val="3342802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Questions?</a:t>
            </a:r>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42886946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of induction</a:t>
            </a:r>
          </a:p>
        </p:txBody>
      </p:sp>
      <p:sp>
        <p:nvSpPr>
          <p:cNvPr id="3" name="Content Placeholder 2"/>
          <p:cNvSpPr>
            <a:spLocks noGrp="1"/>
          </p:cNvSpPr>
          <p:nvPr>
            <p:ph idx="1"/>
          </p:nvPr>
        </p:nvSpPr>
        <p:spPr/>
        <p:txBody>
          <a:bodyPr/>
          <a:lstStyle/>
          <a:p>
            <a:r>
              <a:rPr lang="en-US" dirty="0"/>
              <a:t>The past cannot tell us about the future</a:t>
            </a:r>
          </a:p>
          <a:p>
            <a:endParaRPr lang="en-US" dirty="0"/>
          </a:p>
          <a:p>
            <a:r>
              <a:rPr lang="en-US" dirty="0"/>
              <a:t>We can’t justify the principle using argument</a:t>
            </a:r>
          </a:p>
          <a:p>
            <a:endParaRPr lang="en-US" dirty="0"/>
          </a:p>
        </p:txBody>
      </p:sp>
    </p:spTree>
    <p:extLst>
      <p:ext uri="{BB962C8B-B14F-4D97-AF65-F5344CB8AC3E}">
        <p14:creationId xmlns:p14="http://schemas.microsoft.com/office/powerpoint/2010/main" val="5777980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New riddle of induction</a:t>
            </a:r>
          </a:p>
        </p:txBody>
      </p:sp>
      <p:sp>
        <p:nvSpPr>
          <p:cNvPr id="3" name="Content Placeholder 2"/>
          <p:cNvSpPr>
            <a:spLocks noGrp="1"/>
          </p:cNvSpPr>
          <p:nvPr>
            <p:ph idx="1"/>
          </p:nvPr>
        </p:nvSpPr>
        <p:spPr/>
        <p:txBody>
          <a:bodyPr/>
          <a:lstStyle/>
          <a:p>
            <a:pPr marL="0" indent="0">
              <a:buNone/>
            </a:pPr>
            <a:r>
              <a:rPr lang="en-US" dirty="0"/>
              <a:t>P1: Induction only works when the </a:t>
            </a:r>
            <a:r>
              <a:rPr lang="en-US" dirty="0">
                <a:solidFill>
                  <a:schemeClr val="accent6">
                    <a:lumMod val="75000"/>
                  </a:schemeClr>
                </a:solidFill>
              </a:rPr>
              <a:t>predicates</a:t>
            </a:r>
            <a:r>
              <a:rPr lang="en-US" dirty="0"/>
              <a:t> form </a:t>
            </a:r>
            <a:r>
              <a:rPr lang="en-US" dirty="0" err="1">
                <a:solidFill>
                  <a:schemeClr val="accent6">
                    <a:lumMod val="75000"/>
                  </a:schemeClr>
                </a:solidFill>
              </a:rPr>
              <a:t>lawlike</a:t>
            </a:r>
            <a:r>
              <a:rPr lang="en-US" dirty="0"/>
              <a:t> generalizations</a:t>
            </a:r>
          </a:p>
          <a:p>
            <a:pPr marL="0" indent="0">
              <a:buNone/>
            </a:pPr>
            <a:endParaRPr lang="en-US" dirty="0"/>
          </a:p>
          <a:p>
            <a:pPr marL="0" indent="0">
              <a:buNone/>
            </a:pPr>
            <a:r>
              <a:rPr lang="en-US" dirty="0"/>
              <a:t>P2: We cannot tell which </a:t>
            </a:r>
            <a:r>
              <a:rPr lang="en-US" dirty="0">
                <a:solidFill>
                  <a:schemeClr val="accent6">
                    <a:lumMod val="75000"/>
                  </a:schemeClr>
                </a:solidFill>
              </a:rPr>
              <a:t>predicates</a:t>
            </a:r>
            <a:r>
              <a:rPr lang="en-US" dirty="0"/>
              <a:t> will form </a:t>
            </a:r>
            <a:r>
              <a:rPr lang="en-US" dirty="0" err="1">
                <a:solidFill>
                  <a:schemeClr val="accent6">
                    <a:lumMod val="75000"/>
                  </a:schemeClr>
                </a:solidFill>
              </a:rPr>
              <a:t>lawlike</a:t>
            </a:r>
            <a:r>
              <a:rPr lang="en-US" dirty="0">
                <a:solidFill>
                  <a:schemeClr val="accent6">
                    <a:lumMod val="75000"/>
                  </a:schemeClr>
                </a:solidFill>
              </a:rPr>
              <a:t> generalizations</a:t>
            </a:r>
          </a:p>
          <a:p>
            <a:pPr marL="0" indent="0">
              <a:buNone/>
            </a:pPr>
            <a:endParaRPr lang="en-US" dirty="0"/>
          </a:p>
          <a:p>
            <a:pPr marL="0" indent="0">
              <a:buNone/>
            </a:pPr>
            <a:r>
              <a:rPr lang="en-US" dirty="0"/>
              <a:t>P3: We cannot tell when induction works and when it does not</a:t>
            </a:r>
          </a:p>
        </p:txBody>
      </p:sp>
    </p:spTree>
    <p:extLst>
      <p:ext uri="{BB962C8B-B14F-4D97-AF65-F5344CB8AC3E}">
        <p14:creationId xmlns:p14="http://schemas.microsoft.com/office/powerpoint/2010/main" val="25081443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Predictable predicates</a:t>
            </a:r>
          </a:p>
        </p:txBody>
      </p:sp>
      <p:sp>
        <p:nvSpPr>
          <p:cNvPr id="3" name="Content Placeholder 2"/>
          <p:cNvSpPr>
            <a:spLocks noGrp="1"/>
          </p:cNvSpPr>
          <p:nvPr>
            <p:ph idx="1"/>
          </p:nvPr>
        </p:nvSpPr>
        <p:spPr/>
        <p:txBody>
          <a:bodyPr>
            <a:normAutofit lnSpcReduction="10000"/>
          </a:bodyPr>
          <a:lstStyle/>
          <a:p>
            <a:r>
              <a:rPr lang="en-US" dirty="0" err="1"/>
              <a:t>Lawlike</a:t>
            </a:r>
            <a:r>
              <a:rPr lang="en-US" dirty="0"/>
              <a:t>:</a:t>
            </a:r>
          </a:p>
          <a:p>
            <a:pPr marL="457200" lvl="1" indent="0">
              <a:buNone/>
            </a:pPr>
            <a:r>
              <a:rPr lang="en-US" dirty="0"/>
              <a:t>This ball is </a:t>
            </a:r>
            <a:r>
              <a:rPr lang="en-US" dirty="0">
                <a:solidFill>
                  <a:schemeClr val="accent6">
                    <a:lumMod val="75000"/>
                  </a:schemeClr>
                </a:solidFill>
              </a:rPr>
              <a:t>round</a:t>
            </a:r>
          </a:p>
          <a:p>
            <a:pPr marL="457200" lvl="1" indent="0">
              <a:buNone/>
            </a:pPr>
            <a:r>
              <a:rPr lang="en-US" dirty="0"/>
              <a:t>All balls will be </a:t>
            </a:r>
            <a:r>
              <a:rPr lang="en-US" dirty="0">
                <a:solidFill>
                  <a:schemeClr val="accent6">
                    <a:lumMod val="75000"/>
                  </a:schemeClr>
                </a:solidFill>
              </a:rPr>
              <a:t>round</a:t>
            </a:r>
          </a:p>
          <a:p>
            <a:endParaRPr lang="en-US" dirty="0"/>
          </a:p>
          <a:p>
            <a:r>
              <a:rPr lang="en-US" dirty="0"/>
              <a:t>Non-</a:t>
            </a:r>
            <a:r>
              <a:rPr lang="en-US" dirty="0" err="1"/>
              <a:t>lawlike</a:t>
            </a:r>
            <a:endParaRPr lang="en-US" dirty="0"/>
          </a:p>
          <a:p>
            <a:pPr marL="457200" lvl="1" indent="0">
              <a:buNone/>
            </a:pPr>
            <a:r>
              <a:rPr lang="en-US" dirty="0"/>
              <a:t>The last three men who have walked onto this bus have glasses</a:t>
            </a:r>
          </a:p>
          <a:p>
            <a:pPr marL="457200" lvl="1" indent="0">
              <a:buNone/>
            </a:pPr>
            <a:r>
              <a:rPr lang="en-US" dirty="0"/>
              <a:t>All men who walk onto this bus will have glasses</a:t>
            </a:r>
          </a:p>
          <a:p>
            <a:pPr marL="457200" lvl="1" indent="0">
              <a:buNone/>
            </a:pPr>
            <a:r>
              <a:rPr lang="en-US" dirty="0"/>
              <a:t>			</a:t>
            </a:r>
          </a:p>
          <a:p>
            <a:pPr marL="457200" lvl="1" indent="0">
              <a:buNone/>
            </a:pPr>
            <a:endParaRPr lang="en-US" dirty="0"/>
          </a:p>
        </p:txBody>
      </p:sp>
    </p:spTree>
    <p:extLst>
      <p:ext uri="{BB962C8B-B14F-4D97-AF65-F5344CB8AC3E}">
        <p14:creationId xmlns:p14="http://schemas.microsoft.com/office/powerpoint/2010/main" val="3529129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1"/>
          <p:cNvSpPr>
            <a:spLocks noGrp="1"/>
          </p:cNvSpPr>
          <p:nvPr>
            <p:ph type="ftr" sz="quarter" idx="10"/>
          </p:nvPr>
        </p:nvSpPr>
        <p:spPr/>
        <p:txBody>
          <a:bodyPr/>
          <a:lstStyle/>
          <a:p>
            <a:r>
              <a:rPr lang="en-US" altLang="en-US"/>
              <a:t>600.465 - Intro to NLP - J. Eisner</a:t>
            </a:r>
          </a:p>
        </p:txBody>
      </p:sp>
      <p:sp>
        <p:nvSpPr>
          <p:cNvPr id="5" name="Slide Number Placeholder 2"/>
          <p:cNvSpPr>
            <a:spLocks noGrp="1"/>
          </p:cNvSpPr>
          <p:nvPr>
            <p:ph type="sldNum" sz="quarter" idx="11"/>
          </p:nvPr>
        </p:nvSpPr>
        <p:spPr/>
        <p:txBody>
          <a:bodyPr/>
          <a:lstStyle/>
          <a:p>
            <a:fld id="{C37C4330-67E1-422B-AB10-88C69781B132}" type="slidenum">
              <a:rPr lang="en-US" altLang="en-US"/>
              <a:pPr/>
              <a:t>3</a:t>
            </a:fld>
            <a:endParaRPr lang="en-US" altLang="en-US"/>
          </a:p>
        </p:txBody>
      </p:sp>
      <p:graphicFrame>
        <p:nvGraphicFramePr>
          <p:cNvPr id="427011" name="Object 3"/>
          <p:cNvGraphicFramePr>
            <a:graphicFrameLocks noChangeAspect="1"/>
          </p:cNvGraphicFramePr>
          <p:nvPr/>
        </p:nvGraphicFramePr>
        <p:xfrm>
          <a:off x="0" y="381000"/>
          <a:ext cx="9144000" cy="6318250"/>
        </p:xfrm>
        <a:graphic>
          <a:graphicData uri="http://schemas.openxmlformats.org/presentationml/2006/ole">
            <mc:AlternateContent xmlns:mc="http://schemas.openxmlformats.org/markup-compatibility/2006">
              <mc:Choice xmlns:v="urn:schemas-microsoft-com:vml" Requires="v">
                <p:oleObj spid="_x0000_s3090" name="Chart" r:id="rId4" imgW="5981998" imgH="4134267" progId="Excel.Chart.8">
                  <p:embed/>
                </p:oleObj>
              </mc:Choice>
              <mc:Fallback>
                <p:oleObj name="Chart" r:id="rId4" imgW="5981998" imgH="4134267" progId="Excel.Chart.8">
                  <p:embed/>
                  <p:pic>
                    <p:nvPicPr>
                      <p:cNvPr id="427011"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81000"/>
                        <a:ext cx="9144000" cy="63182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27012" name="Rectangle 4"/>
          <p:cNvSpPr>
            <a:spLocks noChangeArrowheads="1"/>
          </p:cNvSpPr>
          <p:nvPr/>
        </p:nvSpPr>
        <p:spPr bwMode="auto">
          <a:xfrm>
            <a:off x="1046163" y="76200"/>
            <a:ext cx="7862887" cy="5794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kumimoji="1" lang="en-US" altLang="en-US">
                <a:latin typeface="Arial Black" panose="020B0A04020102020204" pitchFamily="34" charset="0"/>
              </a:rPr>
              <a:t>Observe some values of a function</a:t>
            </a:r>
          </a:p>
        </p:txBody>
      </p:sp>
    </p:spTree>
    <p:extLst>
      <p:ext uri="{BB962C8B-B14F-4D97-AF65-F5344CB8AC3E}">
        <p14:creationId xmlns:p14="http://schemas.microsoft.com/office/powerpoint/2010/main" val="33259290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Goodman’s riddle</a:t>
            </a:r>
          </a:p>
        </p:txBody>
      </p:sp>
      <p:pic>
        <p:nvPicPr>
          <p:cNvPr id="4" name="PHILOSOPHY - Epistemology- The Puzzle of Grue [HD]">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49275" y="1600200"/>
            <a:ext cx="8045450" cy="4525963"/>
          </a:xfrm>
        </p:spPr>
      </p:pic>
    </p:spTree>
    <p:extLst>
      <p:ext uri="{BB962C8B-B14F-4D97-AF65-F5344CB8AC3E}">
        <p14:creationId xmlns:p14="http://schemas.microsoft.com/office/powerpoint/2010/main" val="10437364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3E563-2433-45EB-8615-B0C08BEBFD90}"/>
              </a:ext>
            </a:extLst>
          </p:cNvPr>
          <p:cNvSpPr>
            <a:spLocks noGrp="1"/>
          </p:cNvSpPr>
          <p:nvPr>
            <p:ph type="title"/>
          </p:nvPr>
        </p:nvSpPr>
        <p:spPr/>
        <p:txBody>
          <a:bodyPr/>
          <a:lstStyle/>
          <a:p>
            <a:r>
              <a:rPr lang="en-US" dirty="0"/>
              <a:t>Final Comments</a:t>
            </a:r>
          </a:p>
        </p:txBody>
      </p:sp>
      <p:sp>
        <p:nvSpPr>
          <p:cNvPr id="3" name="Content Placeholder 2">
            <a:extLst>
              <a:ext uri="{FF2B5EF4-FFF2-40B4-BE49-F238E27FC236}">
                <a16:creationId xmlns:a16="http://schemas.microsoft.com/office/drawing/2014/main" id="{BA761B8C-4564-40AC-BECD-BF9B3DF8CE9C}"/>
              </a:ext>
            </a:extLst>
          </p:cNvPr>
          <p:cNvSpPr>
            <a:spLocks noGrp="1"/>
          </p:cNvSpPr>
          <p:nvPr>
            <p:ph idx="1"/>
          </p:nvPr>
        </p:nvSpPr>
        <p:spPr/>
        <p:txBody>
          <a:bodyPr/>
          <a:lstStyle/>
          <a:p>
            <a:r>
              <a:rPr lang="en-US" dirty="0"/>
              <a:t>Rules and Symbols</a:t>
            </a:r>
          </a:p>
          <a:p>
            <a:pPr lvl="1"/>
            <a:r>
              <a:rPr lang="en-US" dirty="0"/>
              <a:t>Pros</a:t>
            </a:r>
          </a:p>
          <a:p>
            <a:pPr lvl="1"/>
            <a:r>
              <a:rPr lang="en-US" dirty="0"/>
              <a:t>Cons</a:t>
            </a:r>
          </a:p>
          <a:p>
            <a:pPr lvl="1"/>
            <a:r>
              <a:rPr lang="en-US" dirty="0"/>
              <a:t>Alternatives?</a:t>
            </a:r>
          </a:p>
        </p:txBody>
      </p:sp>
    </p:spTree>
    <p:extLst>
      <p:ext uri="{BB962C8B-B14F-4D97-AF65-F5344CB8AC3E}">
        <p14:creationId xmlns:p14="http://schemas.microsoft.com/office/powerpoint/2010/main" val="39027747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1"/>
          <p:cNvSpPr>
            <a:spLocks noGrp="1"/>
          </p:cNvSpPr>
          <p:nvPr>
            <p:ph type="ftr" sz="quarter" idx="10"/>
          </p:nvPr>
        </p:nvSpPr>
        <p:spPr/>
        <p:txBody>
          <a:bodyPr/>
          <a:lstStyle/>
          <a:p>
            <a:r>
              <a:rPr lang="en-US" altLang="en-US"/>
              <a:t>600.465 - Intro to NLP - J. Eisner</a:t>
            </a:r>
          </a:p>
        </p:txBody>
      </p:sp>
      <p:sp>
        <p:nvSpPr>
          <p:cNvPr id="5" name="Slide Number Placeholder 2"/>
          <p:cNvSpPr>
            <a:spLocks noGrp="1"/>
          </p:cNvSpPr>
          <p:nvPr>
            <p:ph type="sldNum" sz="quarter" idx="11"/>
          </p:nvPr>
        </p:nvSpPr>
        <p:spPr/>
        <p:txBody>
          <a:bodyPr/>
          <a:lstStyle/>
          <a:p>
            <a:fld id="{B5E6E6AE-8451-4876-806C-41287A6E735D}" type="slidenum">
              <a:rPr lang="en-US" altLang="en-US"/>
              <a:pPr/>
              <a:t>4</a:t>
            </a:fld>
            <a:endParaRPr lang="en-US" altLang="en-US"/>
          </a:p>
        </p:txBody>
      </p:sp>
      <p:graphicFrame>
        <p:nvGraphicFramePr>
          <p:cNvPr id="428035" name="Object 3"/>
          <p:cNvGraphicFramePr>
            <a:graphicFrameLocks noChangeAspect="1"/>
          </p:cNvGraphicFramePr>
          <p:nvPr/>
        </p:nvGraphicFramePr>
        <p:xfrm>
          <a:off x="0" y="381000"/>
          <a:ext cx="9144000" cy="6315075"/>
        </p:xfrm>
        <a:graphic>
          <a:graphicData uri="http://schemas.openxmlformats.org/presentationml/2006/ole">
            <mc:AlternateContent xmlns:mc="http://schemas.openxmlformats.org/markup-compatibility/2006">
              <mc:Choice xmlns:v="urn:schemas-microsoft-com:vml" Requires="v">
                <p:oleObj spid="_x0000_s4114" name="Chart" r:id="rId4" imgW="5972413" imgH="4124682" progId="Excel.Chart.8">
                  <p:embed/>
                </p:oleObj>
              </mc:Choice>
              <mc:Fallback>
                <p:oleObj name="Chart" r:id="rId4" imgW="5972413" imgH="4124682" progId="Excel.Chart.8">
                  <p:embed/>
                  <p:pic>
                    <p:nvPicPr>
                      <p:cNvPr id="428035" name="Object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381000"/>
                        <a:ext cx="9144000" cy="6315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28036" name="Rectangle 4"/>
          <p:cNvSpPr>
            <a:spLocks noChangeArrowheads="1"/>
          </p:cNvSpPr>
          <p:nvPr/>
        </p:nvSpPr>
        <p:spPr bwMode="auto">
          <a:xfrm>
            <a:off x="1046163" y="76200"/>
            <a:ext cx="5854700" cy="5794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kumimoji="1" lang="en-US" altLang="en-US">
                <a:latin typeface="Arial Black" panose="020B0A04020102020204" pitchFamily="34" charset="0"/>
              </a:rPr>
              <a:t>Guess the whole function</a:t>
            </a:r>
          </a:p>
        </p:txBody>
      </p:sp>
    </p:spTree>
    <p:extLst>
      <p:ext uri="{BB962C8B-B14F-4D97-AF65-F5344CB8AC3E}">
        <p14:creationId xmlns:p14="http://schemas.microsoft.com/office/powerpoint/2010/main" val="3744772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1"/>
          <p:cNvSpPr>
            <a:spLocks noGrp="1"/>
          </p:cNvSpPr>
          <p:nvPr>
            <p:ph type="ftr" sz="quarter" idx="10"/>
          </p:nvPr>
        </p:nvSpPr>
        <p:spPr/>
        <p:txBody>
          <a:bodyPr/>
          <a:lstStyle/>
          <a:p>
            <a:r>
              <a:rPr lang="en-US" altLang="en-US"/>
              <a:t>600.465 - Intro to NLP - J. Eisner</a:t>
            </a:r>
          </a:p>
        </p:txBody>
      </p:sp>
      <p:sp>
        <p:nvSpPr>
          <p:cNvPr id="5" name="Slide Number Placeholder 2"/>
          <p:cNvSpPr>
            <a:spLocks noGrp="1"/>
          </p:cNvSpPr>
          <p:nvPr>
            <p:ph type="sldNum" sz="quarter" idx="11"/>
          </p:nvPr>
        </p:nvSpPr>
        <p:spPr/>
        <p:txBody>
          <a:bodyPr/>
          <a:lstStyle/>
          <a:p>
            <a:fld id="{97FD0F09-77AB-48AF-B4B4-C3A50AEF33C5}" type="slidenum">
              <a:rPr lang="en-US" altLang="en-US"/>
              <a:pPr/>
              <a:t>5</a:t>
            </a:fld>
            <a:endParaRPr lang="en-US" altLang="en-US"/>
          </a:p>
        </p:txBody>
      </p:sp>
      <p:graphicFrame>
        <p:nvGraphicFramePr>
          <p:cNvPr id="429059" name="Object 3"/>
          <p:cNvGraphicFramePr>
            <a:graphicFrameLocks noChangeAspect="1"/>
          </p:cNvGraphicFramePr>
          <p:nvPr/>
        </p:nvGraphicFramePr>
        <p:xfrm>
          <a:off x="0" y="381000"/>
          <a:ext cx="9144000" cy="6315075"/>
        </p:xfrm>
        <a:graphic>
          <a:graphicData uri="http://schemas.openxmlformats.org/presentationml/2006/ole">
            <mc:AlternateContent xmlns:mc="http://schemas.openxmlformats.org/markup-compatibility/2006">
              <mc:Choice xmlns:v="urn:schemas-microsoft-com:vml" Requires="v">
                <p:oleObj spid="_x0000_s5138" name="Chart" r:id="rId3" imgW="5972413" imgH="4124682" progId="Excel.Chart.8">
                  <p:embed/>
                </p:oleObj>
              </mc:Choice>
              <mc:Fallback>
                <p:oleObj name="Chart" r:id="rId3" imgW="5972413" imgH="4124682" progId="Excel.Chart.8">
                  <p:embed/>
                  <p:pic>
                    <p:nvPicPr>
                      <p:cNvPr id="429059"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81000"/>
                        <a:ext cx="9144000" cy="6315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29060" name="Rectangle 4"/>
          <p:cNvSpPr>
            <a:spLocks noChangeArrowheads="1"/>
          </p:cNvSpPr>
          <p:nvPr/>
        </p:nvSpPr>
        <p:spPr bwMode="auto">
          <a:xfrm>
            <a:off x="1046163" y="76200"/>
            <a:ext cx="6756400" cy="5794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kumimoji="1" lang="en-US" altLang="en-US">
                <a:latin typeface="Arial Black" panose="020B0A04020102020204" pitchFamily="34" charset="0"/>
              </a:rPr>
              <a:t>Another guess: Just as good?</a:t>
            </a:r>
          </a:p>
        </p:txBody>
      </p:sp>
    </p:spTree>
    <p:extLst>
      <p:ext uri="{BB962C8B-B14F-4D97-AF65-F5344CB8AC3E}">
        <p14:creationId xmlns:p14="http://schemas.microsoft.com/office/powerpoint/2010/main" val="915821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1"/>
          <p:cNvSpPr>
            <a:spLocks noGrp="1"/>
          </p:cNvSpPr>
          <p:nvPr>
            <p:ph type="ftr" sz="quarter" idx="10"/>
          </p:nvPr>
        </p:nvSpPr>
        <p:spPr/>
        <p:txBody>
          <a:bodyPr/>
          <a:lstStyle/>
          <a:p>
            <a:r>
              <a:rPr lang="en-US" altLang="en-US"/>
              <a:t>600.465 - Intro to NLP - J. Eisner</a:t>
            </a:r>
          </a:p>
        </p:txBody>
      </p:sp>
      <p:sp>
        <p:nvSpPr>
          <p:cNvPr id="5" name="Slide Number Placeholder 2"/>
          <p:cNvSpPr>
            <a:spLocks noGrp="1"/>
          </p:cNvSpPr>
          <p:nvPr>
            <p:ph type="sldNum" sz="quarter" idx="11"/>
          </p:nvPr>
        </p:nvSpPr>
        <p:spPr/>
        <p:txBody>
          <a:bodyPr/>
          <a:lstStyle/>
          <a:p>
            <a:fld id="{626E6BCD-0A27-4E60-99D3-E84AFD349319}" type="slidenum">
              <a:rPr lang="en-US" altLang="en-US"/>
              <a:pPr/>
              <a:t>6</a:t>
            </a:fld>
            <a:endParaRPr lang="en-US" altLang="en-US"/>
          </a:p>
        </p:txBody>
      </p:sp>
      <p:graphicFrame>
        <p:nvGraphicFramePr>
          <p:cNvPr id="430083" name="Object 3"/>
          <p:cNvGraphicFramePr>
            <a:graphicFrameLocks noChangeAspect="1"/>
          </p:cNvGraphicFramePr>
          <p:nvPr/>
        </p:nvGraphicFramePr>
        <p:xfrm>
          <a:off x="0" y="396875"/>
          <a:ext cx="9144000" cy="6308725"/>
        </p:xfrm>
        <a:graphic>
          <a:graphicData uri="http://schemas.openxmlformats.org/presentationml/2006/ole">
            <mc:AlternateContent xmlns:mc="http://schemas.openxmlformats.org/markup-compatibility/2006">
              <mc:Choice xmlns:v="urn:schemas-microsoft-com:vml" Requires="v">
                <p:oleObj spid="_x0000_s6162" name="Chart" r:id="rId3" imgW="5963245" imgH="4115098" progId="Excel.Chart.8">
                  <p:embed/>
                </p:oleObj>
              </mc:Choice>
              <mc:Fallback>
                <p:oleObj name="Chart" r:id="rId3" imgW="5963245" imgH="4115098" progId="Excel.Chart.8">
                  <p:embed/>
                  <p:pic>
                    <p:nvPicPr>
                      <p:cNvPr id="430083" name="Object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96875"/>
                        <a:ext cx="9144000" cy="63087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30084" name="Rectangle 4"/>
          <p:cNvSpPr>
            <a:spLocks noChangeArrowheads="1"/>
          </p:cNvSpPr>
          <p:nvPr/>
        </p:nvSpPr>
        <p:spPr bwMode="auto">
          <a:xfrm>
            <a:off x="1046163" y="76200"/>
            <a:ext cx="6400800" cy="5794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kumimoji="1" lang="en-US" altLang="en-US">
                <a:latin typeface="Arial Black" panose="020B0A04020102020204" pitchFamily="34" charset="0"/>
              </a:rPr>
              <a:t>More data needed to decide</a:t>
            </a:r>
          </a:p>
        </p:txBody>
      </p:sp>
    </p:spTree>
    <p:extLst>
      <p:ext uri="{BB962C8B-B14F-4D97-AF65-F5344CB8AC3E}">
        <p14:creationId xmlns:p14="http://schemas.microsoft.com/office/powerpoint/2010/main" val="3572183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 name="Footer Placeholder 3"/>
          <p:cNvSpPr>
            <a:spLocks noGrp="1"/>
          </p:cNvSpPr>
          <p:nvPr>
            <p:ph type="ftr" sz="quarter" idx="10"/>
          </p:nvPr>
        </p:nvSpPr>
        <p:spPr/>
        <p:txBody>
          <a:bodyPr/>
          <a:lstStyle/>
          <a:p>
            <a:r>
              <a:rPr lang="en-US" altLang="en-US"/>
              <a:t>600.465 - Intro to NLP - J. Eisner</a:t>
            </a:r>
          </a:p>
        </p:txBody>
      </p:sp>
      <p:sp>
        <p:nvSpPr>
          <p:cNvPr id="6" name="Slide Number Placeholder 4"/>
          <p:cNvSpPr>
            <a:spLocks noGrp="1"/>
          </p:cNvSpPr>
          <p:nvPr>
            <p:ph type="sldNum" sz="quarter" idx="11"/>
          </p:nvPr>
        </p:nvSpPr>
        <p:spPr/>
        <p:txBody>
          <a:bodyPr/>
          <a:lstStyle/>
          <a:p>
            <a:fld id="{DA63582E-D834-4128-A11E-A74467A0BB22}" type="slidenum">
              <a:rPr lang="en-US" altLang="en-US"/>
              <a:pPr/>
              <a:t>7</a:t>
            </a:fld>
            <a:endParaRPr lang="en-US" altLang="en-US"/>
          </a:p>
        </p:txBody>
      </p:sp>
      <p:sp>
        <p:nvSpPr>
          <p:cNvPr id="410626" name="Rectangle 2"/>
          <p:cNvSpPr>
            <a:spLocks noGrp="1" noChangeArrowheads="1"/>
          </p:cNvSpPr>
          <p:nvPr>
            <p:ph type="title"/>
          </p:nvPr>
        </p:nvSpPr>
        <p:spPr/>
        <p:txBody>
          <a:bodyPr/>
          <a:lstStyle/>
          <a:p>
            <a:r>
              <a:rPr lang="en-US" altLang="en-US" sz="3600"/>
              <a:t>Poverty of the Stimulus (1957)</a:t>
            </a:r>
          </a:p>
        </p:txBody>
      </p:sp>
      <p:sp>
        <p:nvSpPr>
          <p:cNvPr id="410629" name="Rectangle 5"/>
          <p:cNvSpPr>
            <a:spLocks noGrp="1" noChangeArrowheads="1"/>
          </p:cNvSpPr>
          <p:nvPr>
            <p:ph type="body" idx="1"/>
          </p:nvPr>
        </p:nvSpPr>
        <p:spPr>
          <a:xfrm>
            <a:off x="457200" y="3048000"/>
            <a:ext cx="8178800" cy="3276600"/>
          </a:xfrm>
          <a:noFill/>
          <a:ln/>
        </p:spPr>
        <p:txBody>
          <a:bodyPr/>
          <a:lstStyle/>
          <a:p>
            <a:r>
              <a:rPr lang="en-US" altLang="en-US" dirty="0">
                <a:solidFill>
                  <a:srgbClr val="FF0000"/>
                </a:solidFill>
              </a:rPr>
              <a:t>Children listen to language</a:t>
            </a:r>
          </a:p>
          <a:p>
            <a:r>
              <a:rPr lang="en-US" altLang="en-US" dirty="0"/>
              <a:t>Children are corrected??</a:t>
            </a:r>
          </a:p>
          <a:p>
            <a:r>
              <a:rPr lang="en-US" altLang="en-US" dirty="0">
                <a:solidFill>
                  <a:srgbClr val="FF0000"/>
                </a:solidFill>
              </a:rPr>
              <a:t>Children observe language in context</a:t>
            </a:r>
          </a:p>
          <a:p>
            <a:r>
              <a:rPr lang="en-US" altLang="en-US" dirty="0"/>
              <a:t>Children observe frequencies of language</a:t>
            </a:r>
          </a:p>
        </p:txBody>
      </p:sp>
      <p:sp>
        <p:nvSpPr>
          <p:cNvPr id="410630" name="Text Box 6"/>
          <p:cNvSpPr txBox="1">
            <a:spLocks noChangeArrowheads="1"/>
          </p:cNvSpPr>
          <p:nvPr/>
        </p:nvSpPr>
        <p:spPr bwMode="auto">
          <a:xfrm>
            <a:off x="381000" y="1447800"/>
            <a:ext cx="8458200" cy="13731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r>
              <a:rPr lang="en-US" altLang="en-US" sz="2800" b="1">
                <a:solidFill>
                  <a:srgbClr val="3399FF"/>
                </a:solidFill>
                <a:latin typeface="Times New Roman" panose="02020603050405020304" pitchFamily="18" charset="0"/>
              </a:rPr>
              <a:t>Chomsky: </a:t>
            </a:r>
            <a:r>
              <a:rPr lang="en-US" altLang="en-US" sz="2800">
                <a:solidFill>
                  <a:srgbClr val="3399FF"/>
                </a:solidFill>
                <a:latin typeface="Times New Roman" panose="02020603050405020304" pitchFamily="18" charset="0"/>
              </a:rPr>
              <a:t>Just like polynomials: never enough data unless you know something in advance.  So kids must be born knowing what to expect in language.</a:t>
            </a:r>
          </a:p>
        </p:txBody>
      </p:sp>
    </p:spTree>
    <p:extLst>
      <p:ext uri="{BB962C8B-B14F-4D97-AF65-F5344CB8AC3E}">
        <p14:creationId xmlns:p14="http://schemas.microsoft.com/office/powerpoint/2010/main" val="350421884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410630"/>
                                        </p:tgtEl>
                                        <p:attrNameLst>
                                          <p:attrName>style.visibility</p:attrName>
                                        </p:attrNameLst>
                                      </p:cBhvr>
                                      <p:to>
                                        <p:strVal val="visible"/>
                                      </p:to>
                                    </p:set>
                                    <p:anim calcmode="lin" valueType="num">
                                      <p:cBhvr>
                                        <p:cTn id="7" dur="500" fill="hold"/>
                                        <p:tgtEl>
                                          <p:spTgt spid="410630"/>
                                        </p:tgtEl>
                                        <p:attrNameLst>
                                          <p:attrName>ppt_w</p:attrName>
                                        </p:attrNameLst>
                                      </p:cBhvr>
                                      <p:tavLst>
                                        <p:tav tm="0">
                                          <p:val>
                                            <p:fltVal val="0"/>
                                          </p:val>
                                        </p:tav>
                                        <p:tav tm="100000">
                                          <p:val>
                                            <p:strVal val="#ppt_w"/>
                                          </p:val>
                                        </p:tav>
                                      </p:tavLst>
                                    </p:anim>
                                    <p:anim calcmode="lin" valueType="num">
                                      <p:cBhvr>
                                        <p:cTn id="8" dur="500" fill="hold"/>
                                        <p:tgtEl>
                                          <p:spTgt spid="41063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630"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Plato’s Problem</a:t>
            </a:r>
          </a:p>
        </p:txBody>
      </p:sp>
      <p:sp>
        <p:nvSpPr>
          <p:cNvPr id="3" name="Content Placeholder 2"/>
          <p:cNvSpPr>
            <a:spLocks noGrp="1"/>
          </p:cNvSpPr>
          <p:nvPr>
            <p:ph idx="1"/>
          </p:nvPr>
        </p:nvSpPr>
        <p:spPr/>
        <p:txBody>
          <a:bodyPr>
            <a:normAutofit/>
          </a:bodyPr>
          <a:lstStyle/>
          <a:p>
            <a:pPr marL="0" indent="0">
              <a:buNone/>
            </a:pPr>
            <a:r>
              <a:rPr lang="en-US" altLang="ja-JP" b="1" dirty="0">
                <a:latin typeface="Helvetica Neue"/>
                <a:cs typeface="Helvetica Neue"/>
              </a:rPr>
              <a:t>General problem:</a:t>
            </a:r>
            <a:r>
              <a:rPr lang="en-US" altLang="ja-JP" dirty="0">
                <a:latin typeface="Helvetica Neue"/>
                <a:cs typeface="Helvetica Neue"/>
              </a:rPr>
              <a:t> </a:t>
            </a:r>
          </a:p>
          <a:p>
            <a:pPr marL="400050" lvl="1" indent="0">
              <a:buNone/>
            </a:pPr>
            <a:r>
              <a:rPr lang="en-US" altLang="ja-JP" dirty="0">
                <a:latin typeface="Helvetica Neue"/>
                <a:cs typeface="Helvetica Neue"/>
              </a:rPr>
              <a:t>How are humans, whose experiences in the world are brief, personal, and limited, able to know as much as they do?</a:t>
            </a:r>
          </a:p>
          <a:p>
            <a:pPr marL="0" indent="0">
              <a:buNone/>
            </a:pPr>
            <a:endParaRPr lang="en-US" b="1" dirty="0">
              <a:latin typeface="Helvetica Neue"/>
              <a:cs typeface="Helvetica Neue"/>
            </a:endParaRPr>
          </a:p>
          <a:p>
            <a:pPr marL="0" indent="0">
              <a:buNone/>
            </a:pPr>
            <a:r>
              <a:rPr lang="en-US" b="1" dirty="0">
                <a:latin typeface="Helvetica Neue"/>
                <a:cs typeface="Helvetica Neue"/>
              </a:rPr>
              <a:t>Language version: </a:t>
            </a:r>
          </a:p>
          <a:p>
            <a:pPr marL="400050" lvl="1" indent="0">
              <a:buNone/>
            </a:pPr>
            <a:r>
              <a:rPr lang="en-US" altLang="ja-JP" dirty="0">
                <a:latin typeface="Helvetica Neue"/>
                <a:ea typeface="ＭＳ Ｐゴシック" charset="0"/>
                <a:cs typeface="Helvetica Neue"/>
              </a:rPr>
              <a:t>How are children able to learn the principles of a language given their limited experience?</a:t>
            </a:r>
            <a:endParaRPr lang="en-US" b="1" dirty="0">
              <a:latin typeface="Helvetica Neue"/>
              <a:cs typeface="Helvetica Neue"/>
            </a:endParaRPr>
          </a:p>
        </p:txBody>
      </p:sp>
    </p:spTree>
    <p:extLst>
      <p:ext uri="{BB962C8B-B14F-4D97-AF65-F5344CB8AC3E}">
        <p14:creationId xmlns:p14="http://schemas.microsoft.com/office/powerpoint/2010/main" val="4136285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Neue"/>
                <a:cs typeface="Helvetica Neue"/>
              </a:rPr>
              <a:t>Poverty of the Stimulus</a:t>
            </a:r>
          </a:p>
        </p:txBody>
      </p:sp>
      <p:sp>
        <p:nvSpPr>
          <p:cNvPr id="3" name="Content Placeholder 2"/>
          <p:cNvSpPr>
            <a:spLocks noGrp="1"/>
          </p:cNvSpPr>
          <p:nvPr>
            <p:ph idx="1"/>
          </p:nvPr>
        </p:nvSpPr>
        <p:spPr/>
        <p:txBody>
          <a:bodyPr>
            <a:normAutofit/>
          </a:bodyPr>
          <a:lstStyle/>
          <a:p>
            <a:pPr marL="0" indent="0">
              <a:buNone/>
            </a:pPr>
            <a:r>
              <a:rPr lang="en-US" sz="2400" b="1" dirty="0">
                <a:latin typeface="Helvetica Neue"/>
                <a:ea typeface="ＭＳ Ｐゴシック" charset="0"/>
                <a:cs typeface="Helvetica Neue"/>
              </a:rPr>
              <a:t>Open Questions:</a:t>
            </a:r>
          </a:p>
          <a:p>
            <a:pPr lvl="1"/>
            <a:r>
              <a:rPr lang="en-US" sz="2000" dirty="0">
                <a:latin typeface="Helvetica Neue"/>
                <a:ea typeface="ＭＳ Ｐゴシック" charset="0"/>
                <a:cs typeface="Helvetica Neue"/>
              </a:rPr>
              <a:t>Is the premise valid?</a:t>
            </a:r>
          </a:p>
          <a:p>
            <a:pPr lvl="1"/>
            <a:r>
              <a:rPr lang="en-US" sz="2000" dirty="0">
                <a:latin typeface="Helvetica Neue"/>
                <a:ea typeface="ＭＳ Ｐゴシック" charset="0"/>
                <a:cs typeface="Helvetica Neue"/>
              </a:rPr>
              <a:t>What is meant by innate?</a:t>
            </a:r>
          </a:p>
          <a:p>
            <a:pPr lvl="1"/>
            <a:r>
              <a:rPr lang="en-US" sz="2000" dirty="0">
                <a:latin typeface="Helvetica Neue"/>
                <a:ea typeface="ＭＳ Ｐゴシック" charset="0"/>
                <a:cs typeface="Helvetica Neue"/>
              </a:rPr>
              <a:t>What constitutes learning?</a:t>
            </a:r>
          </a:p>
          <a:p>
            <a:pPr lvl="1"/>
            <a:endParaRPr lang="en-US" sz="2000" dirty="0">
              <a:latin typeface="Helvetica Neue"/>
              <a:cs typeface="Helvetica Neue"/>
            </a:endParaRPr>
          </a:p>
        </p:txBody>
      </p:sp>
      <p:sp>
        <p:nvSpPr>
          <p:cNvPr id="4" name="Rounded Rectangle 3"/>
          <p:cNvSpPr/>
          <p:nvPr/>
        </p:nvSpPr>
        <p:spPr>
          <a:xfrm>
            <a:off x="917267" y="2782957"/>
            <a:ext cx="3510308" cy="405747"/>
          </a:xfrm>
          <a:prstGeom prst="roundRect">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7259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2826</TotalTime>
  <Words>1321</Words>
  <Application>Microsoft Office PowerPoint</Application>
  <PresentationFormat>On-screen Show (4:3)</PresentationFormat>
  <Paragraphs>214</Paragraphs>
  <Slides>31</Slides>
  <Notes>14</Notes>
  <HiddenSlides>0</HiddenSlides>
  <MMClips>1</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40" baseType="lpstr">
      <vt:lpstr>ＭＳ Ｐゴシック</vt:lpstr>
      <vt:lpstr>Arial</vt:lpstr>
      <vt:lpstr>Arial Black</vt:lpstr>
      <vt:lpstr>Calibri</vt:lpstr>
      <vt:lpstr>Helvetica Neue</vt:lpstr>
      <vt:lpstr>Symbol</vt:lpstr>
      <vt:lpstr>Times New Roman</vt:lpstr>
      <vt:lpstr>Office Theme</vt:lpstr>
      <vt:lpstr>Chart</vt:lpstr>
      <vt:lpstr>PowerPoint Presentation</vt:lpstr>
      <vt:lpstr>Outline</vt:lpstr>
      <vt:lpstr>PowerPoint Presentation</vt:lpstr>
      <vt:lpstr>PowerPoint Presentation</vt:lpstr>
      <vt:lpstr>PowerPoint Presentation</vt:lpstr>
      <vt:lpstr>PowerPoint Presentation</vt:lpstr>
      <vt:lpstr>Poverty of the Stimulus (1957)</vt:lpstr>
      <vt:lpstr>Plato’s Problem</vt:lpstr>
      <vt:lpstr>Poverty of the Stimulus</vt:lpstr>
      <vt:lpstr>Gold’s Theorem (1967)</vt:lpstr>
      <vt:lpstr>Language Identiﬁcation in the Limit A drama in 3 acts</vt:lpstr>
      <vt:lpstr>Prologue</vt:lpstr>
      <vt:lpstr>Act 1: Exposition</vt:lpstr>
      <vt:lpstr>PowerPoint Presentation</vt:lpstr>
      <vt:lpstr>Act 1: Exposition</vt:lpstr>
      <vt:lpstr>Act 2: Crisis</vt:lpstr>
      <vt:lpstr>PowerPoint Presentation</vt:lpstr>
      <vt:lpstr>Act 2: Crisis</vt:lpstr>
      <vt:lpstr>Act 2: Crisis</vt:lpstr>
      <vt:lpstr>Act 3: Resolution</vt:lpstr>
      <vt:lpstr>Gold’s Theorem: Proof Sketch</vt:lpstr>
      <vt:lpstr>PowerPoint Presentation</vt:lpstr>
      <vt:lpstr>Poverty of the Stimulus and Universal Grammar</vt:lpstr>
      <vt:lpstr>Open Questions</vt:lpstr>
      <vt:lpstr>Summary: Gold’s Theorem</vt:lpstr>
      <vt:lpstr>Questions?</vt:lpstr>
      <vt:lpstr>Problem of induction</vt:lpstr>
      <vt:lpstr>New riddle of induction</vt:lpstr>
      <vt:lpstr>Predictable predicates</vt:lpstr>
      <vt:lpstr>Goodman’s riddle</vt:lpstr>
      <vt:lpstr>Final Comments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Models of Cognition</dc:title>
  <dc:creator>David Bourgin</dc:creator>
  <cp:lastModifiedBy>rach0012@e.ntu.edu.sg</cp:lastModifiedBy>
  <cp:revision>122</cp:revision>
  <dcterms:created xsi:type="dcterms:W3CDTF">2015-02-23T02:54:16Z</dcterms:created>
  <dcterms:modified xsi:type="dcterms:W3CDTF">2018-02-12T22:08:23Z</dcterms:modified>
</cp:coreProperties>
</file>

<file path=docProps/thumbnail.jpeg>
</file>